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media/image56.jpg" ContentType="image/jpeg"/>
  <Override PartName="/ppt/media/image58.jpg" ContentType="image/jpe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6" r:id="rId2"/>
    <p:sldId id="1770" r:id="rId3"/>
    <p:sldId id="1771" r:id="rId4"/>
    <p:sldId id="1739" r:id="rId5"/>
    <p:sldId id="1635" r:id="rId6"/>
    <p:sldId id="1776" r:id="rId7"/>
    <p:sldId id="1742" r:id="rId8"/>
    <p:sldId id="1769" r:id="rId9"/>
    <p:sldId id="1740" r:id="rId10"/>
    <p:sldId id="1754" r:id="rId11"/>
    <p:sldId id="1756" r:id="rId12"/>
    <p:sldId id="1743" r:id="rId13"/>
    <p:sldId id="1745" r:id="rId14"/>
    <p:sldId id="1746" r:id="rId15"/>
    <p:sldId id="1751" r:id="rId16"/>
    <p:sldId id="1744" r:id="rId17"/>
    <p:sldId id="1749" r:id="rId18"/>
    <p:sldId id="1558" r:id="rId19"/>
    <p:sldId id="1759" r:id="rId20"/>
    <p:sldId id="1761" r:id="rId21"/>
    <p:sldId id="1569" r:id="rId22"/>
    <p:sldId id="1562" r:id="rId23"/>
    <p:sldId id="1747" r:id="rId24"/>
    <p:sldId id="1748" r:id="rId25"/>
    <p:sldId id="1760" r:id="rId26"/>
    <p:sldId id="1561" r:id="rId27"/>
    <p:sldId id="1750" r:id="rId28"/>
    <p:sldId id="1568" r:id="rId29"/>
    <p:sldId id="1567" r:id="rId30"/>
    <p:sldId id="1757" r:id="rId31"/>
    <p:sldId id="1762" r:id="rId32"/>
    <p:sldId id="1763" r:id="rId33"/>
    <p:sldId id="1560" r:id="rId34"/>
    <p:sldId id="1758" r:id="rId35"/>
    <p:sldId id="1764" r:id="rId36"/>
    <p:sldId id="1765" r:id="rId37"/>
    <p:sldId id="1772" r:id="rId38"/>
    <p:sldId id="1773" r:id="rId39"/>
    <p:sldId id="1645" r:id="rId40"/>
    <p:sldId id="1767" r:id="rId41"/>
    <p:sldId id="1648" r:id="rId42"/>
    <p:sldId id="1766" r:id="rId43"/>
    <p:sldId id="485" r:id="rId44"/>
    <p:sldId id="486" r:id="rId45"/>
    <p:sldId id="487" r:id="rId46"/>
    <p:sldId id="439" r:id="rId47"/>
    <p:sldId id="433" r:id="rId48"/>
    <p:sldId id="434" r:id="rId49"/>
    <p:sldId id="1774" r:id="rId50"/>
    <p:sldId id="176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51" autoAdjust="0"/>
  </p:normalViewPr>
  <p:slideViewPr>
    <p:cSldViewPr snapToGrid="0">
      <p:cViewPr varScale="1">
        <p:scale>
          <a:sx n="117" d="100"/>
          <a:sy n="117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4920;%20&#22312;%20OCR&#20135;&#21697;&#21806;&#21069;&#25351;&#24341;_&#23545;&#20869;&#29256;&#26412;v1.ppt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4920;%20&#22312;%20OCR&#20135;&#21697;&#21806;&#21069;&#25351;&#24341;_&#23545;&#20869;&#29256;&#26412;v1.ppt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828;&#30424;&#22791;&#20221;\oppo\&#22330;&#26223;&#35782;&#21035;&#39033;&#30446;\&#31454;&#26631;&#23459;&#35762;\OCR&#21453;&#39304;\&#34917;&#40784;&#20934;&#30830;&#29575;+&#21484;&#22238;&#29575;-f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/>
              <a:t>不同</a:t>
            </a:r>
            <a:r>
              <a:rPr lang="en-US" altLang="zh-CN" b="1" dirty="0"/>
              <a:t>OCR</a:t>
            </a:r>
            <a:r>
              <a:rPr lang="zh-CN" altLang="en-US" b="1" dirty="0"/>
              <a:t>方式银行卡识别对比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'[工作表 在 OCR产品售前指引_对内版本v1.pptx]Sheet1'!$A$3</c:f>
              <c:strCache>
                <c:ptCount val="1"/>
                <c:pt idx="0">
                  <c:v>卡号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'[工作表 在 OCR产品售前指引_对内版本v1.pptx]Sheet1'!$B$1:$G$2</c:f>
              <c:multiLvlStrCache>
                <c:ptCount val="6"/>
                <c:lvl>
                  <c:pt idx="0">
                    <c:v>召回率</c:v>
                  </c:pt>
                  <c:pt idx="1">
                    <c:v>准确率</c:v>
                  </c:pt>
                  <c:pt idx="2">
                    <c:v>召回率</c:v>
                  </c:pt>
                  <c:pt idx="3">
                    <c:v>准确率</c:v>
                  </c:pt>
                  <c:pt idx="4">
                    <c:v>召回率</c:v>
                  </c:pt>
                  <c:pt idx="5">
                    <c:v>准确率</c:v>
                  </c:pt>
                </c:lvl>
                <c:lvl>
                  <c:pt idx="0">
                    <c:v>腾讯</c:v>
                  </c:pt>
                  <c:pt idx="2">
                    <c:v>百度</c:v>
                  </c:pt>
                  <c:pt idx="4">
                    <c:v>阿里云</c:v>
                  </c:pt>
                </c:lvl>
              </c:multiLvlStrCache>
            </c:multiLvlStrRef>
          </c:cat>
          <c:val>
            <c:numRef>
              <c:f>'[工作表 在 OCR产品售前指引_对内版本v1.pptx]Sheet1'!$B$3:$G$3</c:f>
              <c:numCache>
                <c:formatCode>0.00%</c:formatCode>
                <c:ptCount val="6"/>
                <c:pt idx="0">
                  <c:v>0.9597</c:v>
                </c:pt>
                <c:pt idx="1">
                  <c:v>0.98480000000000001</c:v>
                </c:pt>
                <c:pt idx="2">
                  <c:v>0.91100000000000003</c:v>
                </c:pt>
                <c:pt idx="3">
                  <c:v>0.91300000000000003</c:v>
                </c:pt>
                <c:pt idx="4">
                  <c:v>0.83009999999999995</c:v>
                </c:pt>
                <c:pt idx="5">
                  <c:v>0.83009999999999995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83-4E14-9216-A40AC552C8C5}"/>
            </c:ext>
          </c:extLst>
        </c:ser>
        <c:ser>
          <c:idx val="1"/>
          <c:order val="1"/>
          <c:tx>
            <c:strRef>
              <c:f>'[工作表 在 OCR产品售前指引_对内版本v1.pptx]Sheet1'!$A$4</c:f>
              <c:strCache>
                <c:ptCount val="1"/>
                <c:pt idx="0">
                  <c:v>有效期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'[工作表 在 OCR产品售前指引_对内版本v1.pptx]Sheet1'!$B$1:$G$2</c:f>
              <c:multiLvlStrCache>
                <c:ptCount val="6"/>
                <c:lvl>
                  <c:pt idx="0">
                    <c:v>召回率</c:v>
                  </c:pt>
                  <c:pt idx="1">
                    <c:v>准确率</c:v>
                  </c:pt>
                  <c:pt idx="2">
                    <c:v>召回率</c:v>
                  </c:pt>
                  <c:pt idx="3">
                    <c:v>准确率</c:v>
                  </c:pt>
                  <c:pt idx="4">
                    <c:v>召回率</c:v>
                  </c:pt>
                  <c:pt idx="5">
                    <c:v>准确率</c:v>
                  </c:pt>
                </c:lvl>
                <c:lvl>
                  <c:pt idx="0">
                    <c:v>腾讯</c:v>
                  </c:pt>
                  <c:pt idx="2">
                    <c:v>百度</c:v>
                  </c:pt>
                  <c:pt idx="4">
                    <c:v>阿里云</c:v>
                  </c:pt>
                </c:lvl>
              </c:multiLvlStrCache>
            </c:multiLvlStrRef>
          </c:cat>
          <c:val>
            <c:numRef>
              <c:f>'[工作表 在 OCR产品售前指引_对内版本v1.pptx]Sheet1'!$B$4:$G$4</c:f>
              <c:numCache>
                <c:formatCode>0.00%</c:formatCode>
                <c:ptCount val="6"/>
                <c:pt idx="0">
                  <c:v>0.93110000000000004</c:v>
                </c:pt>
                <c:pt idx="1">
                  <c:v>0.97970000000000002</c:v>
                </c:pt>
                <c:pt idx="2" formatCode="General">
                  <c:v>0</c:v>
                </c:pt>
                <c:pt idx="3" formatCode="General">
                  <c:v>0</c:v>
                </c:pt>
                <c:pt idx="4" formatCode="General">
                  <c:v>0</c:v>
                </c:pt>
                <c:pt idx="5" formatCode="General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83-4E14-9216-A40AC552C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082096"/>
        <c:axId val="540595424"/>
      </c:barChart>
      <c:catAx>
        <c:axId val="38808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0595424"/>
        <c:crosses val="autoZero"/>
        <c:auto val="1"/>
        <c:lblAlgn val="ctr"/>
        <c:lblOffset val="100"/>
        <c:noMultiLvlLbl val="0"/>
      </c:catAx>
      <c:valAx>
        <c:axId val="54059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808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/>
              <a:t>不同</a:t>
            </a:r>
            <a:r>
              <a:rPr lang="en-US" altLang="zh-CN" b="1" dirty="0"/>
              <a:t>OCR</a:t>
            </a:r>
            <a:r>
              <a:rPr lang="zh-CN" altLang="en-US" b="1" dirty="0"/>
              <a:t>方式名片识别准确率对比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'[工作表 在 OCR产品售前指引_对内版本v1.pptx]Sheet1'!$A$3</c:f>
              <c:strCache>
                <c:ptCount val="1"/>
                <c:pt idx="0">
                  <c:v>中文名片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'[工作表 在 OCR产品售前指引_对内版本v1.pptx]Sheet1'!$B$1:$G$2</c:f>
              <c:multiLvlStrCache>
                <c:ptCount val="6"/>
                <c:lvl>
                  <c:pt idx="0">
                    <c:v>召回率</c:v>
                  </c:pt>
                  <c:pt idx="1">
                    <c:v>准确率</c:v>
                  </c:pt>
                  <c:pt idx="2">
                    <c:v>召回率</c:v>
                  </c:pt>
                  <c:pt idx="3">
                    <c:v>准确率</c:v>
                  </c:pt>
                  <c:pt idx="4">
                    <c:v>召回率</c:v>
                  </c:pt>
                  <c:pt idx="5">
                    <c:v>准确率</c:v>
                  </c:pt>
                </c:lvl>
                <c:lvl>
                  <c:pt idx="0">
                    <c:v>腾讯优图</c:v>
                  </c:pt>
                  <c:pt idx="2">
                    <c:v>百度</c:v>
                  </c:pt>
                  <c:pt idx="4">
                    <c:v>阿里云</c:v>
                  </c:pt>
                </c:lvl>
              </c:multiLvlStrCache>
            </c:multiLvlStrRef>
          </c:cat>
          <c:val>
            <c:numRef>
              <c:f>'[工作表 在 OCR产品售前指引_对内版本v1.pptx]Sheet1'!$B$3:$G$3</c:f>
              <c:numCache>
                <c:formatCode>0.00%</c:formatCode>
                <c:ptCount val="6"/>
                <c:pt idx="0">
                  <c:v>0.92149999999999999</c:v>
                </c:pt>
                <c:pt idx="1">
                  <c:v>0.90269999999999995</c:v>
                </c:pt>
                <c:pt idx="2">
                  <c:v>0.84060000000000001</c:v>
                </c:pt>
                <c:pt idx="3">
                  <c:v>0.83679999999999999</c:v>
                </c:pt>
                <c:pt idx="4">
                  <c:v>0.76780000000000004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C5-4402-8548-110A02FDCFB0}"/>
            </c:ext>
          </c:extLst>
        </c:ser>
        <c:ser>
          <c:idx val="1"/>
          <c:order val="1"/>
          <c:tx>
            <c:strRef>
              <c:f>'[工作表 在 OCR产品售前指引_对内版本v1.pptx]Sheet1'!$A$4</c:f>
              <c:strCache>
                <c:ptCount val="1"/>
                <c:pt idx="0">
                  <c:v>英文名片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'[工作表 在 OCR产品售前指引_对内版本v1.pptx]Sheet1'!$B$1:$G$2</c:f>
              <c:multiLvlStrCache>
                <c:ptCount val="6"/>
                <c:lvl>
                  <c:pt idx="0">
                    <c:v>召回率</c:v>
                  </c:pt>
                  <c:pt idx="1">
                    <c:v>准确率</c:v>
                  </c:pt>
                  <c:pt idx="2">
                    <c:v>召回率</c:v>
                  </c:pt>
                  <c:pt idx="3">
                    <c:v>准确率</c:v>
                  </c:pt>
                  <c:pt idx="4">
                    <c:v>召回率</c:v>
                  </c:pt>
                  <c:pt idx="5">
                    <c:v>准确率</c:v>
                  </c:pt>
                </c:lvl>
                <c:lvl>
                  <c:pt idx="0">
                    <c:v>腾讯优图</c:v>
                  </c:pt>
                  <c:pt idx="2">
                    <c:v>百度</c:v>
                  </c:pt>
                  <c:pt idx="4">
                    <c:v>阿里云</c:v>
                  </c:pt>
                </c:lvl>
              </c:multiLvlStrCache>
            </c:multiLvlStrRef>
          </c:cat>
          <c:val>
            <c:numRef>
              <c:f>'[工作表 在 OCR产品售前指引_对内版本v1.pptx]Sheet1'!$B$4:$G$4</c:f>
              <c:numCache>
                <c:formatCode>0.00%</c:formatCode>
                <c:ptCount val="6"/>
                <c:pt idx="0">
                  <c:v>0.93089999999999995</c:v>
                </c:pt>
                <c:pt idx="1">
                  <c:v>0.91620000000000001</c:v>
                </c:pt>
                <c:pt idx="2">
                  <c:v>0.85899999999999999</c:v>
                </c:pt>
                <c:pt idx="3">
                  <c:v>0.85219999999999996</c:v>
                </c:pt>
                <c:pt idx="4">
                  <c:v>0.72470000000000001</c:v>
                </c:pt>
                <c:pt idx="5">
                  <c:v>0.64600000000000002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C5-4402-8548-110A02FDCF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552776"/>
        <c:axId val="393555072"/>
      </c:barChart>
      <c:catAx>
        <c:axId val="393552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555072"/>
        <c:crosses val="autoZero"/>
        <c:auto val="1"/>
        <c:lblAlgn val="ctr"/>
        <c:lblOffset val="100"/>
        <c:noMultiLvlLbl val="0"/>
      </c:catAx>
      <c:valAx>
        <c:axId val="3935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552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/>
              <a:t>OCR</a:t>
            </a:r>
            <a:r>
              <a:rPr lang="zh-CN"/>
              <a:t>测试集测试结果</a:t>
            </a:r>
            <a:r>
              <a:rPr lang="en-US"/>
              <a:t>-</a:t>
            </a:r>
            <a:r>
              <a:rPr lang="zh-CN"/>
              <a:t>通用版本</a:t>
            </a:r>
          </a:p>
        </c:rich>
      </c:tx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Sheet1!$B$61</c:f>
              <c:strCache>
                <c:ptCount val="1"/>
                <c:pt idx="0">
                  <c:v>准确率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Sheet1!$A$62:$A$76</c:f>
              <c:strCache>
                <c:ptCount val="15"/>
                <c:pt idx="0">
                  <c:v>医保卡</c:v>
                </c:pt>
                <c:pt idx="1">
                  <c:v>护照</c:v>
                </c:pt>
                <c:pt idx="2">
                  <c:v>PPT</c:v>
                </c:pt>
                <c:pt idx="3">
                  <c:v>海报</c:v>
                </c:pt>
                <c:pt idx="4">
                  <c:v>身份证</c:v>
                </c:pt>
                <c:pt idx="5">
                  <c:v>银行卡</c:v>
                </c:pt>
                <c:pt idx="6">
                  <c:v>繁体</c:v>
                </c:pt>
                <c:pt idx="7">
                  <c:v>港澳通行证</c:v>
                </c:pt>
                <c:pt idx="8">
                  <c:v>名片</c:v>
                </c:pt>
                <c:pt idx="9">
                  <c:v>信用卡</c:v>
                </c:pt>
                <c:pt idx="10">
                  <c:v>驾照</c:v>
                </c:pt>
                <c:pt idx="11">
                  <c:v>报纸</c:v>
                </c:pt>
                <c:pt idx="12">
                  <c:v>手写英文</c:v>
                </c:pt>
                <c:pt idx="13">
                  <c:v>手写中文</c:v>
                </c:pt>
                <c:pt idx="14">
                  <c:v>黑板报</c:v>
                </c:pt>
              </c:strCache>
            </c:strRef>
          </c:cat>
          <c:val>
            <c:numRef>
              <c:f>Sheet1!$B$62:$B$76</c:f>
              <c:numCache>
                <c:formatCode>0.00%</c:formatCode>
                <c:ptCount val="15"/>
                <c:pt idx="0">
                  <c:v>0.99489795918367352</c:v>
                </c:pt>
                <c:pt idx="1">
                  <c:v>0.96588868940754036</c:v>
                </c:pt>
                <c:pt idx="2">
                  <c:v>0.9624217118997912</c:v>
                </c:pt>
                <c:pt idx="3">
                  <c:v>0.96187683284457481</c:v>
                </c:pt>
                <c:pt idx="4">
                  <c:v>0.95667870036101088</c:v>
                </c:pt>
                <c:pt idx="5">
                  <c:v>0.94968553459119498</c:v>
                </c:pt>
                <c:pt idx="6">
                  <c:v>0.94752186588921283</c:v>
                </c:pt>
                <c:pt idx="7">
                  <c:v>0.94666666666666666</c:v>
                </c:pt>
                <c:pt idx="8">
                  <c:v>0.92207792207792205</c:v>
                </c:pt>
                <c:pt idx="9">
                  <c:v>0.89784946236559138</c:v>
                </c:pt>
                <c:pt idx="10">
                  <c:v>0.84079601990049746</c:v>
                </c:pt>
                <c:pt idx="11">
                  <c:v>0.82823040996367414</c:v>
                </c:pt>
                <c:pt idx="12">
                  <c:v>0.71913580246913578</c:v>
                </c:pt>
                <c:pt idx="13">
                  <c:v>0.66233766233766234</c:v>
                </c:pt>
                <c:pt idx="14">
                  <c:v>0.42348754448398579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B-4951-BE52-99344BB4D9EC}"/>
            </c:ext>
          </c:extLst>
        </c:ser>
        <c:ser>
          <c:idx val="1"/>
          <c:order val="1"/>
          <c:tx>
            <c:strRef>
              <c:f>Sheet1!$C$61</c:f>
              <c:strCache>
                <c:ptCount val="1"/>
                <c:pt idx="0">
                  <c:v>召回率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Sheet1!$A$62:$A$76</c:f>
              <c:strCache>
                <c:ptCount val="15"/>
                <c:pt idx="0">
                  <c:v>医保卡</c:v>
                </c:pt>
                <c:pt idx="1">
                  <c:v>护照</c:v>
                </c:pt>
                <c:pt idx="2">
                  <c:v>PPT</c:v>
                </c:pt>
                <c:pt idx="3">
                  <c:v>海报</c:v>
                </c:pt>
                <c:pt idx="4">
                  <c:v>身份证</c:v>
                </c:pt>
                <c:pt idx="5">
                  <c:v>银行卡</c:v>
                </c:pt>
                <c:pt idx="6">
                  <c:v>繁体</c:v>
                </c:pt>
                <c:pt idx="7">
                  <c:v>港澳通行证</c:v>
                </c:pt>
                <c:pt idx="8">
                  <c:v>名片</c:v>
                </c:pt>
                <c:pt idx="9">
                  <c:v>信用卡</c:v>
                </c:pt>
                <c:pt idx="10">
                  <c:v>驾照</c:v>
                </c:pt>
                <c:pt idx="11">
                  <c:v>报纸</c:v>
                </c:pt>
                <c:pt idx="12">
                  <c:v>手写英文</c:v>
                </c:pt>
                <c:pt idx="13">
                  <c:v>手写中文</c:v>
                </c:pt>
                <c:pt idx="14">
                  <c:v>黑板报</c:v>
                </c:pt>
              </c:strCache>
            </c:strRef>
          </c:cat>
          <c:val>
            <c:numRef>
              <c:f>Sheet1!$C$62:$C$76</c:f>
              <c:numCache>
                <c:formatCode>0.00%</c:formatCode>
                <c:ptCount val="15"/>
                <c:pt idx="0">
                  <c:v>0.9375</c:v>
                </c:pt>
                <c:pt idx="1">
                  <c:v>0.9307958477508651</c:v>
                </c:pt>
                <c:pt idx="2">
                  <c:v>0.90392156862745099</c:v>
                </c:pt>
                <c:pt idx="3">
                  <c:v>0.88648648648648654</c:v>
                </c:pt>
                <c:pt idx="4">
                  <c:v>0.80060422960725075</c:v>
                </c:pt>
                <c:pt idx="5">
                  <c:v>0.90419161676646709</c:v>
                </c:pt>
                <c:pt idx="6">
                  <c:v>0.86898395721925137</c:v>
                </c:pt>
                <c:pt idx="7">
                  <c:v>0.89121338912133896</c:v>
                </c:pt>
                <c:pt idx="8">
                  <c:v>0.73848439821693912</c:v>
                </c:pt>
                <c:pt idx="9">
                  <c:v>0.82673267326732669</c:v>
                </c:pt>
                <c:pt idx="10">
                  <c:v>0.74668630338733433</c:v>
                </c:pt>
                <c:pt idx="11">
                  <c:v>0.70308370044052859</c:v>
                </c:pt>
                <c:pt idx="12">
                  <c:v>0.63315217391304346</c:v>
                </c:pt>
                <c:pt idx="13">
                  <c:v>0.56043956043956045</c:v>
                </c:pt>
                <c:pt idx="14">
                  <c:v>0.34693877551020408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9B-4951-BE52-99344BB4D9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2066272"/>
        <c:axId val="302066832"/>
      </c:barChart>
      <c:catAx>
        <c:axId val="30206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02066832"/>
        <c:crosses val="autoZero"/>
        <c:auto val="1"/>
        <c:lblAlgn val="ctr"/>
        <c:lblOffset val="100"/>
        <c:noMultiLvlLbl val="0"/>
      </c:catAx>
      <c:valAx>
        <c:axId val="3020668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0206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FD9E9-8129-4B19-91DD-EDFEBC0BA0F8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FCC14-CEEE-48FF-B534-B92C946E5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请确认正确性。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业内是否有采用</a:t>
            </a:r>
            <a:r>
              <a:rPr lang="en-US" altLang="zh-CN" dirty="0"/>
              <a:t>F1</a:t>
            </a:r>
            <a:r>
              <a:rPr lang="zh-CN" altLang="en-US" dirty="0"/>
              <a:t>指标评估的？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告警包含哪几种翻拍类型？手机屏幕？电脑屏幕？黑白复印件？彩色复印件？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召回率准确率数据是否有更新？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5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能否补充详细准确率数据？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3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能否补充详细准确率数据？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63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准确率数据是否有更新？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9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7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能否补充准确率数据？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1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603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257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7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671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准确率数据是否有更新？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22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需要补充公有云产品和私有化产品的竞品分析对比。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175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需要补充私有化报价模式。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699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继续补充客户名称。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39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未来计划？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5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请确认完整度及正确度。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5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请确认正确性。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快速里写的</a:t>
            </a:r>
            <a:r>
              <a:rPr lang="en-US" altLang="zh-CN" dirty="0"/>
              <a:t>GPU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时间指的是处理多少数据量的时间，与竞品对比如何？另外这里的</a:t>
            </a:r>
            <a:r>
              <a:rPr lang="en-US" altLang="zh-CN" dirty="0"/>
              <a:t>GPU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算力单位是什么。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0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确认正确性。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是否有更新指标。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6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和</a:t>
            </a:r>
            <a:r>
              <a:rPr lang="en-US" altLang="zh-CN" dirty="0"/>
              <a:t>CPU</a:t>
            </a:r>
            <a:r>
              <a:rPr lang="zh-CN" altLang="en-US" dirty="0"/>
              <a:t>分别是什么配置获得该性能。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0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3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13</a:t>
            </a:r>
            <a:r>
              <a:rPr lang="zh-CN" altLang="en-US" dirty="0"/>
              <a:t>种题型指哪</a:t>
            </a:r>
            <a:r>
              <a:rPr lang="en-US" altLang="zh-CN" dirty="0"/>
              <a:t>13</a:t>
            </a:r>
            <a:r>
              <a:rPr lang="zh-CN" altLang="en-US" dirty="0"/>
              <a:t>种？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FCC14-CEEE-48FF-B534-B92C946E57E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0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95941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sohu.com/a/151035375_48137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rrc.cvc.uab.es/?ch=2&amp;com=evaluation&amp;task=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rc.cvc.uab.es/?ch=1&amp;com=evaluation&amp;task=3" TargetMode="External"/><Relationship Id="rId5" Type="http://schemas.openxmlformats.org/officeDocument/2006/relationships/hyperlink" Target="http://rrc.cvc.uab.es/?ch=1&amp;com=evaluation&amp;task=1&amp;gtv=1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303E6E28-A912-4908-B8C3-DE4BA10E3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976" y="2270802"/>
            <a:ext cx="9168047" cy="9019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zh-CN" sz="5861" dirty="0">
                <a:latin typeface="TTTGB Medium" charset="-122"/>
                <a:ea typeface="TTTGB Medium" charset="-122"/>
                <a:cs typeface="TTTGB Medium" charset="-122"/>
              </a:rPr>
              <a:t>      </a:t>
            </a:r>
            <a:r>
              <a:rPr lang="zh-CN" altLang="en-US" sz="5861" dirty="0">
                <a:latin typeface="TTTGB Medium" charset="-122"/>
                <a:ea typeface="TTTGB Medium" charset="-122"/>
                <a:cs typeface="TTTGB Medium" charset="-122"/>
              </a:rPr>
              <a:t>    </a:t>
            </a:r>
            <a:r>
              <a:rPr lang="en-US" altLang="zh-CN" sz="5861" dirty="0">
                <a:latin typeface="TTTGB Medium" charset="-122"/>
                <a:ea typeface="TTTGB Medium" charset="-122"/>
                <a:cs typeface="TTTGB Medium" charset="-122"/>
              </a:rPr>
              <a:t>OCR</a:t>
            </a:r>
            <a:r>
              <a:rPr lang="zh-CN" altLang="en-US" sz="5861" dirty="0">
                <a:latin typeface="TTTGB Medium" charset="-122"/>
                <a:ea typeface="TTTGB Medium" charset="-122"/>
                <a:cs typeface="TTTGB Medium" charset="-122"/>
              </a:rPr>
              <a:t>产品介绍</a:t>
            </a:r>
            <a:endParaRPr lang="en-US" altLang="zh-CN" sz="5861" dirty="0">
              <a:latin typeface="TTTGB Medium" charset="-122"/>
              <a:ea typeface="TTTGB Medium" charset="-122"/>
              <a:cs typeface="TTTGB Medium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9D34CE-93A4-4789-BD4B-ED692F6ED89B}"/>
              </a:ext>
            </a:extLst>
          </p:cNvPr>
          <p:cNvSpPr txBox="1"/>
          <p:nvPr/>
        </p:nvSpPr>
        <p:spPr>
          <a:xfrm>
            <a:off x="3978499" y="4145569"/>
            <a:ext cx="423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TTTGB Medium"/>
              </a:rPr>
              <a:t>腾讯云大数据及人工智能中心</a:t>
            </a:r>
          </a:p>
        </p:txBody>
      </p:sp>
    </p:spTree>
    <p:extLst>
      <p:ext uri="{BB962C8B-B14F-4D97-AF65-F5344CB8AC3E}">
        <p14:creationId xmlns:p14="http://schemas.microsoft.com/office/powerpoint/2010/main" val="372924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BB73EA-BD39-4084-B2C8-A4398C34F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07" y="419903"/>
            <a:ext cx="2704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技术相关产品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31A13C-0FD5-4B0C-9D20-C413FA6CAECA}"/>
              </a:ext>
            </a:extLst>
          </p:cNvPr>
          <p:cNvSpPr txBox="1"/>
          <p:nvPr/>
        </p:nvSpPr>
        <p:spPr>
          <a:xfrm>
            <a:off x="781107" y="2314657"/>
            <a:ext cx="107920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暂未上线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产品特点</a:t>
            </a:r>
            <a:r>
              <a:rPr lang="zh-CN" altLang="en-US" sz="2000" dirty="0"/>
              <a:t>：移动端离线</a:t>
            </a:r>
            <a:r>
              <a:rPr lang="en-US" altLang="zh-CN" sz="2000" dirty="0"/>
              <a:t>SDK</a:t>
            </a:r>
            <a:r>
              <a:rPr lang="zh-CN" altLang="en-US" sz="2000" dirty="0"/>
              <a:t>，无需联网，支持</a:t>
            </a:r>
            <a:r>
              <a:rPr lang="en-US" altLang="zh-CN" sz="2000" dirty="0"/>
              <a:t>Android</a:t>
            </a:r>
            <a:r>
              <a:rPr lang="zh-CN" altLang="en-US" sz="2000" dirty="0"/>
              <a:t>及</a:t>
            </a:r>
            <a:r>
              <a:rPr lang="en-US" altLang="zh-CN" sz="2000" dirty="0"/>
              <a:t>iOS</a:t>
            </a:r>
            <a:r>
              <a:rPr lang="zh-CN" altLang="en-US" sz="2000" dirty="0"/>
              <a:t>，目前仅有通用</a:t>
            </a:r>
            <a:r>
              <a:rPr lang="en-US" altLang="zh-CN" sz="2000" dirty="0"/>
              <a:t>OCR</a:t>
            </a:r>
            <a:r>
              <a:rPr lang="zh-CN" altLang="en-US" sz="2000" dirty="0"/>
              <a:t>、身份证</a:t>
            </a:r>
            <a:r>
              <a:rPr lang="en-US" altLang="zh-CN" sz="2000" dirty="0"/>
              <a:t>OCR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适用客户</a:t>
            </a:r>
            <a:r>
              <a:rPr lang="zh-CN" altLang="en-US" sz="2000" dirty="0"/>
              <a:t>：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APP</a:t>
            </a:r>
            <a:r>
              <a:rPr lang="zh-CN" altLang="en-US" sz="2000" dirty="0"/>
              <a:t>开发用户及专用设备用户，有集成移动端</a:t>
            </a:r>
            <a:r>
              <a:rPr lang="en-US" altLang="zh-CN" sz="2000" dirty="0"/>
              <a:t>SDK</a:t>
            </a:r>
            <a:r>
              <a:rPr lang="zh-CN" altLang="en-US" sz="2000" dirty="0"/>
              <a:t>开发能力。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优势描述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9EB150-BFC3-4793-B7E3-AED233ED61D6}"/>
              </a:ext>
            </a:extLst>
          </p:cNvPr>
          <p:cNvSpPr/>
          <p:nvPr/>
        </p:nvSpPr>
        <p:spPr>
          <a:xfrm>
            <a:off x="781107" y="1367280"/>
            <a:ext cx="2558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 OCR</a:t>
            </a:r>
            <a:r>
              <a:rPr lang="zh-CN" altLang="en-US" sz="2400" dirty="0"/>
              <a:t>移动端离线</a:t>
            </a:r>
          </a:p>
        </p:txBody>
      </p:sp>
    </p:spTree>
    <p:extLst>
      <p:ext uri="{BB962C8B-B14F-4D97-AF65-F5344CB8AC3E}">
        <p14:creationId xmlns:p14="http://schemas.microsoft.com/office/powerpoint/2010/main" val="149770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F0EB14-11F3-46B7-85B9-C222323FF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53" y="373192"/>
            <a:ext cx="2704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技术相关产品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AF75AA-07B4-49F6-BB7E-870748B39644}"/>
              </a:ext>
            </a:extLst>
          </p:cNvPr>
          <p:cNvSpPr txBox="1"/>
          <p:nvPr/>
        </p:nvSpPr>
        <p:spPr>
          <a:xfrm>
            <a:off x="699977" y="1789455"/>
            <a:ext cx="107920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r>
              <a:rPr lang="zh-CN" altLang="en-US" sz="2000" b="1" dirty="0"/>
              <a:t>产品特点</a:t>
            </a:r>
            <a:r>
              <a:rPr lang="zh-CN" altLang="en-US" sz="2000" dirty="0"/>
              <a:t>：私有化组件产品，包含二十余种能力，并且可提供定制服务。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适用客户</a:t>
            </a:r>
            <a:r>
              <a:rPr lang="zh-CN" altLang="en-US" sz="2000" dirty="0"/>
              <a:t>：金融、政务、传统企业等不接受公有云，希望按软件购买形式合作的客户。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优势描述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算法准确率高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鲁棒性强，多场景适应性强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唯一一家有商用化的中文手写体识别能力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落地案例丰富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定制算法能力强</a:t>
            </a: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D5E62F-98F6-4B53-B7A5-110A43976827}"/>
              </a:ext>
            </a:extLst>
          </p:cNvPr>
          <p:cNvSpPr/>
          <p:nvPr/>
        </p:nvSpPr>
        <p:spPr>
          <a:xfrm>
            <a:off x="699977" y="1327790"/>
            <a:ext cx="3174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3. OCR</a:t>
            </a:r>
            <a:r>
              <a:rPr lang="zh-CN" altLang="en-US" sz="2400" dirty="0"/>
              <a:t>引擎私有化版本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204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0">
            <a:extLst>
              <a:ext uri="{FF2B5EF4-FFF2-40B4-BE49-F238E27FC236}">
                <a16:creationId xmlns:a16="http://schemas.microsoft.com/office/drawing/2014/main" id="{B6CE6313-3307-4DCA-9BDF-5860251FC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991071"/>
              </p:ext>
            </p:extLst>
          </p:nvPr>
        </p:nvGraphicFramePr>
        <p:xfrm>
          <a:off x="349174" y="1389894"/>
          <a:ext cx="5801145" cy="4540300"/>
        </p:xfrm>
        <a:graphic>
          <a:graphicData uri="http://schemas.openxmlformats.org/drawingml/2006/table">
            <a:tbl>
              <a:tblPr/>
              <a:tblGrid>
                <a:gridCol w="652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205">
                  <a:extLst>
                    <a:ext uri="{9D8B030D-6E8A-4147-A177-3AD203B41FA5}">
                      <a16:colId xmlns:a16="http://schemas.microsoft.com/office/drawing/2014/main" val="4228994953"/>
                    </a:ext>
                  </a:extLst>
                </a:gridCol>
                <a:gridCol w="1974730">
                  <a:extLst>
                    <a:ext uri="{9D8B030D-6E8A-4147-A177-3AD203B41FA5}">
                      <a16:colId xmlns:a16="http://schemas.microsoft.com/office/drawing/2014/main" val="1132430838"/>
                    </a:ext>
                  </a:extLst>
                </a:gridCol>
              </a:tblGrid>
              <a:tr h="3928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序号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服务</a:t>
                      </a: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类别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适用场景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产品形态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通用印刷体识别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通用场景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移动端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通用手写体识别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教育、金融等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3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身份证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物流、企业服务等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移动端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4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营业执照识别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5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行驶证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交通、物流、汽车服务等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6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驾驶证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交通、物流、汽车服务等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7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名片识别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社交、展会等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8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银行卡识别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金融、财务等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9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车牌识别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交通、物流、汽车服务等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86176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10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增值税发票识别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金融、财务等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231648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11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购车发票识别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金融、财务、交通等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43418"/>
                  </a:ext>
                </a:extLst>
              </a:tr>
              <a:tr h="345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12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表格识别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教育、金融、政务等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49751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B3CEFD5-4404-42AD-B423-B4B1F466F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51" y="411849"/>
            <a:ext cx="2089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产品列表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476D11-8C09-432B-AAA4-5C5459BC6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40577"/>
              </p:ext>
            </p:extLst>
          </p:nvPr>
        </p:nvGraphicFramePr>
        <p:xfrm>
          <a:off x="6217231" y="1782754"/>
          <a:ext cx="5833255" cy="4147440"/>
        </p:xfrm>
        <a:graphic>
          <a:graphicData uri="http://schemas.openxmlformats.org/drawingml/2006/table">
            <a:tbl>
              <a:tblPr/>
              <a:tblGrid>
                <a:gridCol w="751558">
                  <a:extLst>
                    <a:ext uri="{9D8B030D-6E8A-4147-A177-3AD203B41FA5}">
                      <a16:colId xmlns:a16="http://schemas.microsoft.com/office/drawing/2014/main" val="3641050479"/>
                    </a:ext>
                  </a:extLst>
                </a:gridCol>
                <a:gridCol w="1554674">
                  <a:extLst>
                    <a:ext uri="{9D8B030D-6E8A-4147-A177-3AD203B41FA5}">
                      <a16:colId xmlns:a16="http://schemas.microsoft.com/office/drawing/2014/main" val="4071924387"/>
                    </a:ext>
                  </a:extLst>
                </a:gridCol>
                <a:gridCol w="1717103">
                  <a:extLst>
                    <a:ext uri="{9D8B030D-6E8A-4147-A177-3AD203B41FA5}">
                      <a16:colId xmlns:a16="http://schemas.microsoft.com/office/drawing/2014/main" val="3213672380"/>
                    </a:ext>
                  </a:extLst>
                </a:gridCol>
                <a:gridCol w="1809920">
                  <a:extLst>
                    <a:ext uri="{9D8B030D-6E8A-4147-A177-3AD203B41FA5}">
                      <a16:colId xmlns:a16="http://schemas.microsoft.com/office/drawing/2014/main" val="1224417546"/>
                    </a:ext>
                  </a:extLst>
                </a:gridCol>
              </a:tblGrid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13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英文识别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通用场景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64962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14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算式识别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教育等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64196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15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车辆</a:t>
                      </a: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VIN</a:t>
                      </a: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码识别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政务、汽车服务等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979058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16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电子运单识别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物流等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公有云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&amp;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341190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17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火车票识别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财务场景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62026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18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出租车票识别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财务场景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67855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19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定额发票识别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财务场景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49702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20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港澳通行证识别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政务、金融等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05945"/>
                  </a:ext>
                </a:extLst>
              </a:tr>
              <a:tr h="398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21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不动产权证识别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房产、金融、政务等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77239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22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机票行程单识别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交通、财务等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6950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23</a:t>
                      </a:r>
                      <a:endParaRPr kumimoji="0" lang="zh-CN" alt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金融票据整单识别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8932"/>
                  </a:ext>
                </a:extLst>
              </a:tr>
              <a:tr h="340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24</a:t>
                      </a:r>
                      <a:endParaRPr kumimoji="0" lang="zh-CN" altLang="zh-CN" sz="1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金融票据切片识别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金融等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私有化</a:t>
                      </a:r>
                      <a:endParaRPr kumimoji="0" 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98925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E20C3F-740F-4909-81BF-E4082E4FC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058018"/>
              </p:ext>
            </p:extLst>
          </p:nvPr>
        </p:nvGraphicFramePr>
        <p:xfrm>
          <a:off x="6214898" y="1409143"/>
          <a:ext cx="5730471" cy="373613"/>
        </p:xfrm>
        <a:graphic>
          <a:graphicData uri="http://schemas.openxmlformats.org/drawingml/2006/table">
            <a:tbl>
              <a:tblPr/>
              <a:tblGrid>
                <a:gridCol w="714704">
                  <a:extLst>
                    <a:ext uri="{9D8B030D-6E8A-4147-A177-3AD203B41FA5}">
                      <a16:colId xmlns:a16="http://schemas.microsoft.com/office/drawing/2014/main" val="5301918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42873162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1129686970"/>
                    </a:ext>
                  </a:extLst>
                </a:gridCol>
                <a:gridCol w="1778581">
                  <a:extLst>
                    <a:ext uri="{9D8B030D-6E8A-4147-A177-3AD203B41FA5}">
                      <a16:colId xmlns:a16="http://schemas.microsoft.com/office/drawing/2014/main" val="2167447860"/>
                    </a:ext>
                  </a:extLst>
                </a:gridCol>
              </a:tblGrid>
              <a:tr h="373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序号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服务</a:t>
                      </a: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类别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适用场景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产品形态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75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41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93">
            <a:extLst>
              <a:ext uri="{FF2B5EF4-FFF2-40B4-BE49-F238E27FC236}">
                <a16:creationId xmlns:a16="http://schemas.microsoft.com/office/drawing/2014/main" id="{8638968A-F2CA-4568-A458-3FC78FEC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228" y="439352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通用印刷体识别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084E04D-348B-4A82-BA28-3C70D53650A3}"/>
              </a:ext>
            </a:extLst>
          </p:cNvPr>
          <p:cNvSpPr/>
          <p:nvPr/>
        </p:nvSpPr>
        <p:spPr>
          <a:xfrm>
            <a:off x="6356979" y="3173497"/>
            <a:ext cx="1897936" cy="410030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印刷体文档识别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0637290-2CDD-4649-BA66-7388A9D442C4}"/>
              </a:ext>
            </a:extLst>
          </p:cNvPr>
          <p:cNvSpPr/>
          <p:nvPr/>
        </p:nvSpPr>
        <p:spPr>
          <a:xfrm>
            <a:off x="6348247" y="3872020"/>
            <a:ext cx="1906668" cy="397006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广告图文字识别</a:t>
            </a:r>
            <a:r>
              <a:rPr kumimoji="1" lang="en-US" altLang="zh-CN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审核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9742802-E414-4E01-93B2-1C073E3C6DDC}"/>
              </a:ext>
            </a:extLst>
          </p:cNvPr>
          <p:cNvSpPr/>
          <p:nvPr/>
        </p:nvSpPr>
        <p:spPr>
          <a:xfrm>
            <a:off x="6348246" y="4548383"/>
            <a:ext cx="1922463" cy="376020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街景店招牌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9E0FCF5-3F8E-43C5-BA10-BFC3F09D6036}"/>
              </a:ext>
            </a:extLst>
          </p:cNvPr>
          <p:cNvSpPr/>
          <p:nvPr/>
        </p:nvSpPr>
        <p:spPr>
          <a:xfrm>
            <a:off x="8787892" y="3207545"/>
            <a:ext cx="1995721" cy="369332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相机应用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F197D33-80FD-4895-9DAC-E1C5322FB083}"/>
              </a:ext>
            </a:extLst>
          </p:cNvPr>
          <p:cNvSpPr/>
          <p:nvPr/>
        </p:nvSpPr>
        <p:spPr>
          <a:xfrm>
            <a:off x="6348246" y="5203761"/>
            <a:ext cx="1922462" cy="35418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视频字幕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D1FEFC0-F050-43DF-A516-BCC62F242994}"/>
              </a:ext>
            </a:extLst>
          </p:cNvPr>
          <p:cNvSpPr/>
          <p:nvPr/>
        </p:nvSpPr>
        <p:spPr>
          <a:xfrm>
            <a:off x="8808913" y="5203762"/>
            <a:ext cx="1995721" cy="35418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UGC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类图像识别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F3C8B5-5845-4A26-830E-5EE6811F66AC}"/>
              </a:ext>
            </a:extLst>
          </p:cNvPr>
          <p:cNvGrpSpPr/>
          <p:nvPr/>
        </p:nvGrpSpPr>
        <p:grpSpPr>
          <a:xfrm>
            <a:off x="898555" y="2445320"/>
            <a:ext cx="4775321" cy="3672278"/>
            <a:chOff x="694447" y="2271263"/>
            <a:chExt cx="4775321" cy="3672278"/>
          </a:xfrm>
        </p:grpSpPr>
        <p:grpSp>
          <p:nvGrpSpPr>
            <p:cNvPr id="39939" name="组合 15">
              <a:extLst>
                <a:ext uri="{FF2B5EF4-FFF2-40B4-BE49-F238E27FC236}">
                  <a16:creationId xmlns:a16="http://schemas.microsoft.com/office/drawing/2014/main" id="{B753399A-F3FF-4A8C-82CD-AC183BB9AB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753" y="2271263"/>
              <a:ext cx="2342814" cy="1785030"/>
              <a:chOff x="1257" y="2667"/>
              <a:chExt cx="3028" cy="226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02E76F4-7B7B-4B68-8B1A-F01369F0D41C}"/>
                  </a:ext>
                </a:extLst>
              </p:cNvPr>
              <p:cNvSpPr/>
              <p:nvPr/>
            </p:nvSpPr>
            <p:spPr>
              <a:xfrm>
                <a:off x="1257" y="2667"/>
                <a:ext cx="3028" cy="2268"/>
              </a:xfrm>
              <a:prstGeom prst="rect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latin typeface="Calibri" panose="020F0502020204030204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84DCC9-32C9-48D8-9D2C-E928472E80EA}"/>
                  </a:ext>
                </a:extLst>
              </p:cNvPr>
              <p:cNvSpPr txBox="1"/>
              <p:nvPr/>
            </p:nvSpPr>
            <p:spPr>
              <a:xfrm>
                <a:off x="1442" y="3390"/>
                <a:ext cx="2381" cy="66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kumimoji="1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1pPr>
              </a:lstStyle>
              <a:p>
                <a:pPr>
                  <a:defRPr/>
                </a:pPr>
                <a:r>
                  <a:rPr lang="zh-CN" altLang="en-US" kern="0" dirty="0">
                    <a:solidFill>
                      <a:schemeClr val="tx1"/>
                    </a:solidFill>
                  </a:rPr>
                  <a:t>准确率和召回率</a:t>
                </a:r>
                <a:r>
                  <a:rPr lang="en-US" altLang="zh-CN" b="1" kern="0" dirty="0">
                    <a:solidFill>
                      <a:schemeClr val="tx1"/>
                    </a:solidFill>
                  </a:rPr>
                  <a:t>97%</a:t>
                </a:r>
                <a:r>
                  <a:rPr lang="zh-CN" altLang="en-US" kern="0" dirty="0">
                    <a:solidFill>
                      <a:schemeClr val="tx1"/>
                    </a:solidFill>
                  </a:rPr>
                  <a:t>以上</a:t>
                </a:r>
              </a:p>
            </p:txBody>
          </p:sp>
        </p:grpSp>
        <p:grpSp>
          <p:nvGrpSpPr>
            <p:cNvPr id="39940" name="组合 14">
              <a:extLst>
                <a:ext uri="{FF2B5EF4-FFF2-40B4-BE49-F238E27FC236}">
                  <a16:creationId xmlns:a16="http://schemas.microsoft.com/office/drawing/2014/main" id="{77154EF4-AFE2-4EF9-B202-D76363B726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447" y="4156542"/>
              <a:ext cx="2342814" cy="1786999"/>
              <a:chOff x="1257" y="5727"/>
              <a:chExt cx="3028" cy="226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5B44691-7BF5-4A9B-8AB9-2935C4C86168}"/>
                  </a:ext>
                </a:extLst>
              </p:cNvPr>
              <p:cNvSpPr/>
              <p:nvPr/>
            </p:nvSpPr>
            <p:spPr>
              <a:xfrm>
                <a:off x="1257" y="5727"/>
                <a:ext cx="3028" cy="2268"/>
              </a:xfrm>
              <a:prstGeom prst="rect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latin typeface="Calibri" panose="020F0502020204030204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46F0768-8A10-434E-8C0C-B9709B247439}"/>
                  </a:ext>
                </a:extLst>
              </p:cNvPr>
              <p:cNvSpPr txBox="1"/>
              <p:nvPr/>
            </p:nvSpPr>
            <p:spPr>
              <a:xfrm>
                <a:off x="1442" y="6654"/>
                <a:ext cx="2601" cy="8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kumimoji="1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1pPr>
              </a:lstStyle>
              <a:p>
                <a:pPr>
                  <a:defRPr/>
                </a:pPr>
                <a:r>
                  <a:rPr lang="en-US" altLang="zh-CN" kern="0" dirty="0">
                    <a:solidFill>
                      <a:schemeClr val="tx1"/>
                    </a:solidFill>
                  </a:rPr>
                  <a:t>GPU</a:t>
                </a:r>
                <a:r>
                  <a:rPr lang="zh-CN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kern="0" dirty="0">
                    <a:solidFill>
                      <a:schemeClr val="tx1"/>
                    </a:solidFill>
                  </a:rPr>
                  <a:t>300-500ms</a:t>
                </a:r>
              </a:p>
              <a:p>
                <a:pPr>
                  <a:defRPr/>
                </a:pPr>
                <a:r>
                  <a:rPr lang="en-US" altLang="zh-CN" kern="0" dirty="0">
                    <a:solidFill>
                      <a:schemeClr val="tx1"/>
                    </a:solidFill>
                  </a:rPr>
                  <a:t>CPU</a:t>
                </a:r>
                <a:r>
                  <a:rPr lang="zh-CN" altLang="en-US" kern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kern="0" dirty="0">
                    <a:solidFill>
                      <a:schemeClr val="tx1"/>
                    </a:solidFill>
                  </a:rPr>
                  <a:t>1-2s</a:t>
                </a:r>
              </a:p>
            </p:txBody>
          </p:sp>
        </p:grpSp>
        <p:grpSp>
          <p:nvGrpSpPr>
            <p:cNvPr id="39941" name="组合 16">
              <a:extLst>
                <a:ext uri="{FF2B5EF4-FFF2-40B4-BE49-F238E27FC236}">
                  <a16:creationId xmlns:a16="http://schemas.microsoft.com/office/drawing/2014/main" id="{EDA06006-E8FA-4B44-A384-A53577C7F3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191" y="2273151"/>
              <a:ext cx="2340577" cy="1785049"/>
              <a:chOff x="4755" y="2695"/>
              <a:chExt cx="3028" cy="226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37F39BB-7554-4699-9A8F-0B8AF81AFA09}"/>
                  </a:ext>
                </a:extLst>
              </p:cNvPr>
              <p:cNvSpPr/>
              <p:nvPr/>
            </p:nvSpPr>
            <p:spPr>
              <a:xfrm>
                <a:off x="4755" y="2695"/>
                <a:ext cx="3028" cy="2268"/>
              </a:xfrm>
              <a:prstGeom prst="rect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sz="1400" ker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CB10115-F54B-43FC-8834-38EBB2991540}"/>
                  </a:ext>
                </a:extLst>
              </p:cNvPr>
              <p:cNvSpPr txBox="1"/>
              <p:nvPr/>
            </p:nvSpPr>
            <p:spPr>
              <a:xfrm>
                <a:off x="5422" y="3115"/>
                <a:ext cx="2247" cy="1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kumimoji="1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1pPr>
              </a:lstStyle>
              <a:p>
                <a:pPr marL="0" lvl="1">
                  <a:defRPr/>
                </a:pPr>
                <a:r>
                  <a:rPr lang="zh-CN" altLang="en-US" sz="1400" kern="0" dirty="0">
                    <a:latin typeface="微软雅黑" panose="020B0503020204020204" charset="-122"/>
                    <a:ea typeface="微软雅黑" panose="020B0503020204020204" charset="-122"/>
                  </a:rPr>
                  <a:t>中文简</a:t>
                </a:r>
                <a:r>
                  <a:rPr lang="en-US" altLang="zh-CN" sz="1400" kern="0" dirty="0">
                    <a:latin typeface="微软雅黑" panose="020B0503020204020204" charset="-122"/>
                    <a:ea typeface="微软雅黑" panose="020B0503020204020204" charset="-122"/>
                  </a:rPr>
                  <a:t>/</a:t>
                </a:r>
                <a:r>
                  <a:rPr lang="zh-CN" altLang="en-US" sz="1400" kern="0" dirty="0">
                    <a:latin typeface="微软雅黑" panose="020B0503020204020204" charset="-122"/>
                    <a:ea typeface="微软雅黑" panose="020B0503020204020204" charset="-122"/>
                  </a:rPr>
                  <a:t>繁体、英文、数字、特殊字符、德语、葡萄牙语、 西班牙语、韩语、法语、日语等</a:t>
                </a:r>
                <a:endParaRPr lang="en-US" altLang="zh-CN" sz="14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endParaRPr lang="zh-CN" altLang="en-US" kern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942" name="组合 13">
              <a:extLst>
                <a:ext uri="{FF2B5EF4-FFF2-40B4-BE49-F238E27FC236}">
                  <a16:creationId xmlns:a16="http://schemas.microsoft.com/office/drawing/2014/main" id="{656BB13C-5318-4B89-9AE0-48AB439F05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8885" y="4152083"/>
              <a:ext cx="2340882" cy="1785030"/>
              <a:chOff x="4755" y="5743"/>
              <a:chExt cx="3028" cy="2268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C642DC5-17A1-4F05-9A40-624F1B17D5C3}"/>
                  </a:ext>
                </a:extLst>
              </p:cNvPr>
              <p:cNvSpPr/>
              <p:nvPr/>
            </p:nvSpPr>
            <p:spPr>
              <a:xfrm>
                <a:off x="4755" y="5743"/>
                <a:ext cx="3028" cy="2268"/>
              </a:xfrm>
              <a:prstGeom prst="rect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sz="1400" ker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DB324D-B69E-4183-A569-18B06E519452}"/>
                  </a:ext>
                </a:extLst>
              </p:cNvPr>
              <p:cNvSpPr txBox="1"/>
              <p:nvPr/>
            </p:nvSpPr>
            <p:spPr>
              <a:xfrm>
                <a:off x="5464" y="6639"/>
                <a:ext cx="1896" cy="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kumimoji="1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1pPr>
              </a:lstStyle>
              <a:p>
                <a:pPr>
                  <a:defRPr/>
                </a:pPr>
                <a:r>
                  <a:rPr lang="zh-CN" altLang="en-US" kern="0" dirty="0">
                    <a:solidFill>
                      <a:schemeClr val="tx1"/>
                    </a:solidFill>
                  </a:rPr>
                  <a:t>预处理（透视矫正、去模糊等）</a:t>
                </a:r>
              </a:p>
            </p:txBody>
          </p:sp>
        </p:grpSp>
        <p:grpSp>
          <p:nvGrpSpPr>
            <p:cNvPr id="39957" name="组合 9">
              <a:extLst>
                <a:ext uri="{FF2B5EF4-FFF2-40B4-BE49-F238E27FC236}">
                  <a16:creationId xmlns:a16="http://schemas.microsoft.com/office/drawing/2014/main" id="{08246904-B70F-42F7-8E8D-6A8DE4F5A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9688" y="3341688"/>
              <a:ext cx="465137" cy="719137"/>
              <a:chOff x="3624" y="3688"/>
              <a:chExt cx="734" cy="113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A0DBBFA-9033-44A4-96E1-FFF764E2F6DC}"/>
                  </a:ext>
                </a:extLst>
              </p:cNvPr>
              <p:cNvSpPr/>
              <p:nvPr/>
            </p:nvSpPr>
            <p:spPr>
              <a:xfrm>
                <a:off x="3624" y="3688"/>
                <a:ext cx="734" cy="1134"/>
              </a:xfrm>
              <a:prstGeom prst="rect">
                <a:avLst/>
              </a:prstGeom>
              <a:solidFill>
                <a:srgbClr val="041F69"/>
              </a:solidFill>
              <a:ln w="6350" cap="flat" cmpd="sng" algn="ctr">
                <a:solidFill>
                  <a:srgbClr val="5B9BD5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52CCD49-A2CA-46F7-963F-D8D953E0B6D7}"/>
                  </a:ext>
                </a:extLst>
              </p:cNvPr>
              <p:cNvSpPr txBox="1"/>
              <p:nvPr/>
            </p:nvSpPr>
            <p:spPr>
              <a:xfrm>
                <a:off x="3689" y="3843"/>
                <a:ext cx="604" cy="82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400" b="1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准确</a:t>
                </a:r>
              </a:p>
            </p:txBody>
          </p:sp>
        </p:grpSp>
        <p:grpSp>
          <p:nvGrpSpPr>
            <p:cNvPr id="39958" name="组合 11">
              <a:extLst>
                <a:ext uri="{FF2B5EF4-FFF2-40B4-BE49-F238E27FC236}">
                  <a16:creationId xmlns:a16="http://schemas.microsoft.com/office/drawing/2014/main" id="{3DAD323C-CA55-4191-A9BC-820916F0F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9688" y="4143375"/>
              <a:ext cx="465137" cy="720725"/>
              <a:chOff x="3610" y="5461"/>
              <a:chExt cx="734" cy="1134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5D3AE5C-55FB-45EE-B455-17B3CB5D71F8}"/>
                  </a:ext>
                </a:extLst>
              </p:cNvPr>
              <p:cNvSpPr/>
              <p:nvPr/>
            </p:nvSpPr>
            <p:spPr>
              <a:xfrm>
                <a:off x="3610" y="5461"/>
                <a:ext cx="734" cy="1134"/>
              </a:xfrm>
              <a:prstGeom prst="rect">
                <a:avLst/>
              </a:prstGeom>
              <a:solidFill>
                <a:srgbClr val="041F69"/>
              </a:solidFill>
              <a:ln w="6350" cap="flat" cmpd="sng" algn="ctr">
                <a:solidFill>
                  <a:srgbClr val="5B9BD5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4CEF795-498F-41B0-9234-7E30E9AFD956}"/>
                  </a:ext>
                </a:extLst>
              </p:cNvPr>
              <p:cNvSpPr txBox="1"/>
              <p:nvPr/>
            </p:nvSpPr>
            <p:spPr>
              <a:xfrm>
                <a:off x="3675" y="5616"/>
                <a:ext cx="604" cy="82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400" b="1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快速</a:t>
                </a:r>
              </a:p>
            </p:txBody>
          </p:sp>
        </p:grpSp>
        <p:grpSp>
          <p:nvGrpSpPr>
            <p:cNvPr id="39959" name="组合 10">
              <a:extLst>
                <a:ext uri="{FF2B5EF4-FFF2-40B4-BE49-F238E27FC236}">
                  <a16:creationId xmlns:a16="http://schemas.microsoft.com/office/drawing/2014/main" id="{DFC7E617-88CE-47FF-8F31-E1C05122F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7375" y="3341688"/>
              <a:ext cx="466725" cy="719137"/>
              <a:chOff x="4757" y="3786"/>
              <a:chExt cx="734" cy="1134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197FC0-4690-4D55-B27B-66990748C3E4}"/>
                  </a:ext>
                </a:extLst>
              </p:cNvPr>
              <p:cNvSpPr/>
              <p:nvPr/>
            </p:nvSpPr>
            <p:spPr>
              <a:xfrm>
                <a:off x="4757" y="3786"/>
                <a:ext cx="734" cy="1134"/>
              </a:xfrm>
              <a:prstGeom prst="rect">
                <a:avLst/>
              </a:prstGeom>
              <a:solidFill>
                <a:srgbClr val="041F69"/>
              </a:solidFill>
              <a:ln w="6350" cap="flat" cmpd="sng" algn="ctr">
                <a:solidFill>
                  <a:srgbClr val="5B9BD5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75AD18F-57EA-479A-AB33-28D40BDE7AB6}"/>
                  </a:ext>
                </a:extLst>
              </p:cNvPr>
              <p:cNvSpPr txBox="1"/>
              <p:nvPr/>
            </p:nvSpPr>
            <p:spPr>
              <a:xfrm>
                <a:off x="4822" y="3941"/>
                <a:ext cx="604" cy="82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400" b="1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完备</a:t>
                </a:r>
              </a:p>
            </p:txBody>
          </p:sp>
        </p:grpSp>
        <p:grpSp>
          <p:nvGrpSpPr>
            <p:cNvPr id="39960" name="组合 12">
              <a:extLst>
                <a:ext uri="{FF2B5EF4-FFF2-40B4-BE49-F238E27FC236}">
                  <a16:creationId xmlns:a16="http://schemas.microsoft.com/office/drawing/2014/main" id="{514464EF-03BB-43CC-91E8-3781BDB2B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7375" y="4135438"/>
              <a:ext cx="466725" cy="738187"/>
              <a:chOff x="4699" y="5488"/>
              <a:chExt cx="734" cy="1162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08A284E-F60B-4C57-85CA-591F2D734773}"/>
                  </a:ext>
                </a:extLst>
              </p:cNvPr>
              <p:cNvSpPr/>
              <p:nvPr/>
            </p:nvSpPr>
            <p:spPr>
              <a:xfrm>
                <a:off x="4699" y="5503"/>
                <a:ext cx="734" cy="1132"/>
              </a:xfrm>
              <a:prstGeom prst="rect">
                <a:avLst/>
              </a:prstGeom>
              <a:solidFill>
                <a:srgbClr val="041F69"/>
              </a:solidFill>
              <a:ln w="6350" cap="flat" cmpd="sng" algn="ctr">
                <a:solidFill>
                  <a:srgbClr val="5B9BD5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kumimoji="1" lang="zh-CN" altLang="en-US" kern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2B0DFDD-4DE0-4C48-9005-702C4E015E39}"/>
                  </a:ext>
                </a:extLst>
              </p:cNvPr>
              <p:cNvSpPr txBox="1"/>
              <p:nvPr/>
            </p:nvSpPr>
            <p:spPr>
              <a:xfrm>
                <a:off x="4764" y="5488"/>
                <a:ext cx="604" cy="116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400" b="1" ker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鲁棒性</a:t>
                </a:r>
                <a:endParaRPr kumimoji="1" lang="zh-CN" altLang="en-US" sz="1400" b="1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5817CE4A-C671-4974-AA47-2EEECE82FD33}"/>
              </a:ext>
            </a:extLst>
          </p:cNvPr>
          <p:cNvSpPr txBox="1"/>
          <p:nvPr/>
        </p:nvSpPr>
        <p:spPr>
          <a:xfrm>
            <a:off x="599796" y="1281554"/>
            <a:ext cx="11431587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多场景、任意版面下印刷图片或实拍照片的文字识别，返回文字位置与文字内容。识别内容包括中文的简体和繁体、英文、数字、特殊字符等。除中英文外，现已支持日语、韩语、西班牙语、法语、德语、葡萄牙语、越语、马来语、意大利语、俄语、荷兰语、瑞典语、芬兰语、丹麦语、挪威语、匈牙利语、泰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种语言。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79A0BE-330F-476A-B2D0-758F19A385BC}"/>
              </a:ext>
            </a:extLst>
          </p:cNvPr>
          <p:cNvSpPr txBox="1"/>
          <p:nvPr/>
        </p:nvSpPr>
        <p:spPr>
          <a:xfrm>
            <a:off x="7950115" y="25803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适用场景</a:t>
            </a:r>
          </a:p>
        </p:txBody>
      </p:sp>
      <p:sp>
        <p:nvSpPr>
          <p:cNvPr id="45" name="圆角矩形 25">
            <a:extLst>
              <a:ext uri="{FF2B5EF4-FFF2-40B4-BE49-F238E27FC236}">
                <a16:creationId xmlns:a16="http://schemas.microsoft.com/office/drawing/2014/main" id="{E1AF147F-1E91-4931-A2AE-2488B68E5087}"/>
              </a:ext>
            </a:extLst>
          </p:cNvPr>
          <p:cNvSpPr/>
          <p:nvPr/>
        </p:nvSpPr>
        <p:spPr>
          <a:xfrm>
            <a:off x="8787892" y="3912126"/>
            <a:ext cx="1995721" cy="369333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拍照翻译</a:t>
            </a:r>
          </a:p>
        </p:txBody>
      </p:sp>
      <p:sp>
        <p:nvSpPr>
          <p:cNvPr id="47" name="圆角矩形 25">
            <a:extLst>
              <a:ext uri="{FF2B5EF4-FFF2-40B4-BE49-F238E27FC236}">
                <a16:creationId xmlns:a16="http://schemas.microsoft.com/office/drawing/2014/main" id="{8341998A-DF46-46FF-B986-95DE59F15411}"/>
              </a:ext>
            </a:extLst>
          </p:cNvPr>
          <p:cNvSpPr/>
          <p:nvPr/>
        </p:nvSpPr>
        <p:spPr>
          <a:xfrm>
            <a:off x="8808912" y="4572074"/>
            <a:ext cx="1995721" cy="369333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合同录入与审核</a:t>
            </a:r>
          </a:p>
        </p:txBody>
      </p:sp>
    </p:spTree>
  </p:cSld>
  <p:clrMapOvr>
    <a:masterClrMapping/>
  </p:clrMapOvr>
  <p:transition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93">
            <a:extLst>
              <a:ext uri="{FF2B5EF4-FFF2-40B4-BE49-F238E27FC236}">
                <a16:creationId xmlns:a16="http://schemas.microsoft.com/office/drawing/2014/main" id="{66607C94-3BE7-4573-819C-3236A3F5B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1" y="373824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通用手写体识别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CA8D1CB-2D4D-4CB4-AA80-F14A2BA155B1}"/>
              </a:ext>
            </a:extLst>
          </p:cNvPr>
          <p:cNvSpPr/>
          <p:nvPr/>
        </p:nvSpPr>
        <p:spPr>
          <a:xfrm>
            <a:off x="3646488" y="4185330"/>
            <a:ext cx="1438275" cy="1439862"/>
          </a:xfrm>
          <a:prstGeom prst="ellipse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b="1" kern="0" dirty="0">
                <a:latin typeface="微软雅黑" panose="020B0503020204020204" charset="-122"/>
                <a:ea typeface="微软雅黑" panose="020B0503020204020204" charset="-122"/>
              </a:rPr>
              <a:t>80%+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A962CF5-8F4B-4B49-A54D-34D16E0E7ECE}"/>
              </a:ext>
            </a:extLst>
          </p:cNvPr>
          <p:cNvSpPr/>
          <p:nvPr/>
        </p:nvSpPr>
        <p:spPr>
          <a:xfrm>
            <a:off x="1176338" y="1935842"/>
            <a:ext cx="1441450" cy="1439863"/>
          </a:xfrm>
          <a:prstGeom prst="ellipse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b="1" kern="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97A8CF-787D-49A0-92D8-7891BAAC2FD3}"/>
              </a:ext>
            </a:extLst>
          </p:cNvPr>
          <p:cNvSpPr/>
          <p:nvPr/>
        </p:nvSpPr>
        <p:spPr>
          <a:xfrm>
            <a:off x="3648075" y="1935842"/>
            <a:ext cx="1438275" cy="1439863"/>
          </a:xfrm>
          <a:prstGeom prst="ellipse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b="1" kern="0" dirty="0">
                <a:latin typeface="微软雅黑" panose="020B0503020204020204" charset="-122"/>
                <a:ea typeface="微软雅黑" panose="020B0503020204020204" charset="-122"/>
              </a:rPr>
              <a:t>90%+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25F5A01-C5DE-4AA1-91AF-70176EC7D159}"/>
              </a:ext>
            </a:extLst>
          </p:cNvPr>
          <p:cNvSpPr/>
          <p:nvPr/>
        </p:nvSpPr>
        <p:spPr>
          <a:xfrm>
            <a:off x="1211263" y="4185330"/>
            <a:ext cx="1439862" cy="1439862"/>
          </a:xfrm>
          <a:prstGeom prst="ellipse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1" lang="en-US" altLang="zh-CN" b="1" kern="0" dirty="0">
                <a:latin typeface="微软雅黑" panose="020B0503020204020204" charset="-122"/>
                <a:ea typeface="微软雅黑" panose="020B0503020204020204" charset="-122"/>
              </a:rPr>
              <a:t>15ms</a:t>
            </a:r>
          </a:p>
        </p:txBody>
      </p:sp>
      <p:sp>
        <p:nvSpPr>
          <p:cNvPr id="40967" name="文本框 6">
            <a:extLst>
              <a:ext uri="{FF2B5EF4-FFF2-40B4-BE49-F238E27FC236}">
                <a16:creationId xmlns:a16="http://schemas.microsoft.com/office/drawing/2014/main" id="{5BC3BE8C-B402-457B-8F39-87F014206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38" y="3370942"/>
            <a:ext cx="18224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国内首家将手写体识别应用到复杂场景中</a:t>
            </a:r>
          </a:p>
        </p:txBody>
      </p:sp>
      <p:sp>
        <p:nvSpPr>
          <p:cNvPr id="40968" name="文本框 7">
            <a:extLst>
              <a:ext uri="{FF2B5EF4-FFF2-40B4-BE49-F238E27FC236}">
                <a16:creationId xmlns:a16="http://schemas.microsoft.com/office/drawing/2014/main" id="{11AA1423-F299-4D14-A918-D87E07D4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425" y="3377292"/>
            <a:ext cx="14763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数字识别准确率高达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  <p:sp>
        <p:nvSpPr>
          <p:cNvPr id="40969" name="文本框 8">
            <a:extLst>
              <a:ext uri="{FF2B5EF4-FFF2-40B4-BE49-F238E27FC236}">
                <a16:creationId xmlns:a16="http://schemas.microsoft.com/office/drawing/2014/main" id="{49760A9A-A359-40FD-8275-FEC249D90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25" y="5639480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复杂汉字准确率超过</a:t>
            </a:r>
            <a:r>
              <a:rPr kumimoji="1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</p:txBody>
      </p:sp>
      <p:sp>
        <p:nvSpPr>
          <p:cNvPr id="40970" name="文本框 9">
            <a:extLst>
              <a:ext uri="{FF2B5EF4-FFF2-40B4-BE49-F238E27FC236}">
                <a16:creationId xmlns:a16="http://schemas.microsoft.com/office/drawing/2014/main" id="{679F23CB-317A-4995-9BDD-F479C385C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5625192"/>
            <a:ext cx="1385887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单字识别速度在</a:t>
            </a:r>
            <a:r>
              <a:rPr kumimoji="1"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15ms</a:t>
            </a:r>
            <a:r>
              <a: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</a:p>
        </p:txBody>
      </p:sp>
      <p:cxnSp>
        <p:nvCxnSpPr>
          <p:cNvPr id="40971" name="直接连接符 55">
            <a:extLst>
              <a:ext uri="{FF2B5EF4-FFF2-40B4-BE49-F238E27FC236}">
                <a16:creationId xmlns:a16="http://schemas.microsoft.com/office/drawing/2014/main" id="{80C4A6F9-47B2-4D59-9A0D-C872281BCB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01431" y="1817435"/>
            <a:ext cx="0" cy="4684713"/>
          </a:xfrm>
          <a:prstGeom prst="line">
            <a:avLst/>
          </a:prstGeom>
          <a:noFill/>
          <a:ln w="6350" algn="ctr">
            <a:solidFill>
              <a:srgbClr val="5B9BD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圆角矩形 28">
            <a:extLst>
              <a:ext uri="{FF2B5EF4-FFF2-40B4-BE49-F238E27FC236}">
                <a16:creationId xmlns:a16="http://schemas.microsoft.com/office/drawing/2014/main" id="{DB794E56-DDC0-49C5-AFF7-B0A0F1A0506D}"/>
              </a:ext>
            </a:extLst>
          </p:cNvPr>
          <p:cNvSpPr/>
          <p:nvPr/>
        </p:nvSpPr>
        <p:spPr>
          <a:xfrm>
            <a:off x="6916513" y="5049909"/>
            <a:ext cx="1058862" cy="38124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金融单据</a:t>
            </a:r>
          </a:p>
        </p:txBody>
      </p:sp>
      <p:sp>
        <p:nvSpPr>
          <p:cNvPr id="16" name="圆角矩形 31">
            <a:extLst>
              <a:ext uri="{FF2B5EF4-FFF2-40B4-BE49-F238E27FC236}">
                <a16:creationId xmlns:a16="http://schemas.microsoft.com/office/drawing/2014/main" id="{E17AC8A8-D513-46C8-9247-A93C4AADB792}"/>
              </a:ext>
            </a:extLst>
          </p:cNvPr>
          <p:cNvSpPr/>
          <p:nvPr/>
        </p:nvSpPr>
        <p:spPr>
          <a:xfrm>
            <a:off x="8394871" y="5073638"/>
            <a:ext cx="1283057" cy="349975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手写备忘</a:t>
            </a:r>
          </a:p>
        </p:txBody>
      </p:sp>
      <p:sp>
        <p:nvSpPr>
          <p:cNvPr id="17" name="圆角矩形 33">
            <a:extLst>
              <a:ext uri="{FF2B5EF4-FFF2-40B4-BE49-F238E27FC236}">
                <a16:creationId xmlns:a16="http://schemas.microsoft.com/office/drawing/2014/main" id="{19D2CA83-6A57-4C5E-A863-5122AC8F30DE}"/>
              </a:ext>
            </a:extLst>
          </p:cNvPr>
          <p:cNvSpPr/>
          <p:nvPr/>
        </p:nvSpPr>
        <p:spPr>
          <a:xfrm>
            <a:off x="8373838" y="5821815"/>
            <a:ext cx="1304090" cy="349975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手写调查问卷</a:t>
            </a:r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06ADC4EA-E79F-4260-BDA4-3EE655668759}"/>
              </a:ext>
            </a:extLst>
          </p:cNvPr>
          <p:cNvSpPr/>
          <p:nvPr/>
        </p:nvSpPr>
        <p:spPr>
          <a:xfrm>
            <a:off x="9992292" y="5079986"/>
            <a:ext cx="1441450" cy="371624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考卷识别</a:t>
            </a:r>
          </a:p>
        </p:txBody>
      </p:sp>
      <p:sp>
        <p:nvSpPr>
          <p:cNvPr id="19" name="圆角矩形 41">
            <a:extLst>
              <a:ext uri="{FF2B5EF4-FFF2-40B4-BE49-F238E27FC236}">
                <a16:creationId xmlns:a16="http://schemas.microsoft.com/office/drawing/2014/main" id="{D33049F7-AE08-4858-A48E-643E63AE4BE6}"/>
              </a:ext>
            </a:extLst>
          </p:cNvPr>
          <p:cNvSpPr/>
          <p:nvPr/>
        </p:nvSpPr>
        <p:spPr>
          <a:xfrm>
            <a:off x="6916513" y="5821021"/>
            <a:ext cx="1082675" cy="35117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运单识别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16F26C-11CC-48B9-8C00-DF3CF14519A1}"/>
              </a:ext>
            </a:extLst>
          </p:cNvPr>
          <p:cNvSpPr txBox="1"/>
          <p:nvPr/>
        </p:nvSpPr>
        <p:spPr>
          <a:xfrm>
            <a:off x="380206" y="1190117"/>
            <a:ext cx="114315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针对手写“字体无规则、字迹潦草、模糊”等特点，进行识别能力的增强。支持多场景、任意版面下整图文字中的手写中文、英文、字母、数字、常见字符的识别。</a:t>
            </a:r>
          </a:p>
        </p:txBody>
      </p:sp>
      <p:pic>
        <p:nvPicPr>
          <p:cNvPr id="21" name="图片 2" descr="图片 2">
            <a:extLst>
              <a:ext uri="{FF2B5EF4-FFF2-40B4-BE49-F238E27FC236}">
                <a16:creationId xmlns:a16="http://schemas.microsoft.com/office/drawing/2014/main" id="{201AA106-7F55-4A76-8C5F-BFE0B5CA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80" y="1817435"/>
            <a:ext cx="4487862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AD2E5F-3440-4631-85A9-FAF0078E83EE}"/>
              </a:ext>
            </a:extLst>
          </p:cNvPr>
          <p:cNvSpPr txBox="1"/>
          <p:nvPr/>
        </p:nvSpPr>
        <p:spPr>
          <a:xfrm>
            <a:off x="8569932" y="45158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适用场景</a:t>
            </a:r>
          </a:p>
        </p:txBody>
      </p:sp>
      <p:sp>
        <p:nvSpPr>
          <p:cNvPr id="23" name="圆角矩形 33">
            <a:extLst>
              <a:ext uri="{FF2B5EF4-FFF2-40B4-BE49-F238E27FC236}">
                <a16:creationId xmlns:a16="http://schemas.microsoft.com/office/drawing/2014/main" id="{A0FF010C-A77E-4508-9531-F3AC23FE24D6}"/>
              </a:ext>
            </a:extLst>
          </p:cNvPr>
          <p:cNvSpPr/>
          <p:nvPr/>
        </p:nvSpPr>
        <p:spPr>
          <a:xfrm>
            <a:off x="9992293" y="5805941"/>
            <a:ext cx="1441450" cy="349975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单据手写识别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F2E2BD26-62D6-4FE7-A878-0D7805E41888}"/>
              </a:ext>
            </a:extLst>
          </p:cNvPr>
          <p:cNvSpPr txBox="1"/>
          <p:nvPr/>
        </p:nvSpPr>
        <p:spPr>
          <a:xfrm>
            <a:off x="987979" y="420927"/>
            <a:ext cx="115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OCR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产品介绍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英文识别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TTGBMedium" panose="020C06030202040F0204" pitchFamily="34" charset="-122"/>
              <a:ea typeface="TTTGBMedium" panose="020C06030202040F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D879AB-ACFD-4788-B5B5-DA257EB1A585}"/>
              </a:ext>
            </a:extLst>
          </p:cNvPr>
          <p:cNvSpPr/>
          <p:nvPr/>
        </p:nvSpPr>
        <p:spPr>
          <a:xfrm>
            <a:off x="408214" y="1161722"/>
            <a:ext cx="11405414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基于业界领先的深度学习技术，为用户提供图片内英文手写体及印刷体文字的检测和识别服务，返回文字框的位置与文字内容。英文识别主要针对手写英文“字体无规则、字迹潦草、模糊”等特点，进行识别能力的增强，支持多场景、任意版面的英文、字母、数字、常见字符等识别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BB924D-CF1A-4E97-97FA-381B374B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1" y="2273434"/>
            <a:ext cx="7013149" cy="384630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3F96405B-86A8-4C89-9C91-FFA054896630}"/>
              </a:ext>
            </a:extLst>
          </p:cNvPr>
          <p:cNvSpPr/>
          <p:nvPr/>
        </p:nvSpPr>
        <p:spPr>
          <a:xfrm>
            <a:off x="8531365" y="2145425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高精度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A610B1-4051-4E63-918E-69F42A3BF01C}"/>
              </a:ext>
            </a:extLst>
          </p:cNvPr>
          <p:cNvSpPr/>
          <p:nvPr/>
        </p:nvSpPr>
        <p:spPr>
          <a:xfrm>
            <a:off x="8111300" y="3296517"/>
            <a:ext cx="1840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英文算法识别准确率和召回率均在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98%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以上。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C71061-FCEC-45A9-B0BD-5BE0A262096C}"/>
              </a:ext>
            </a:extLst>
          </p:cNvPr>
          <p:cNvSpPr/>
          <p:nvPr/>
        </p:nvSpPr>
        <p:spPr>
          <a:xfrm>
            <a:off x="8531365" y="4196584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高鲁棒性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6E24736-7B28-4B26-B1E4-070333932265}"/>
              </a:ext>
            </a:extLst>
          </p:cNvPr>
          <p:cNvSpPr/>
          <p:nvPr/>
        </p:nvSpPr>
        <p:spPr>
          <a:xfrm>
            <a:off x="8012872" y="5386725"/>
            <a:ext cx="2037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支持多场景、任意版面、任意背景，可容忍透视畸变、光照不均等情况，并可实现自动裁边、修正倾斜等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495F4B-B33B-4ACB-B67E-AB2E5BD0FFB0}"/>
              </a:ext>
            </a:extLst>
          </p:cNvPr>
          <p:cNvSpPr/>
          <p:nvPr/>
        </p:nvSpPr>
        <p:spPr>
          <a:xfrm>
            <a:off x="10088070" y="3296517"/>
            <a:ext cx="1964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识别速度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GPU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平均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个字符约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2ms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平均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个字符约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6ms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1845A1C-58FB-45D0-A66E-8649A872715D}"/>
              </a:ext>
            </a:extLst>
          </p:cNvPr>
          <p:cNvSpPr/>
          <p:nvPr/>
        </p:nvSpPr>
        <p:spPr>
          <a:xfrm>
            <a:off x="10548396" y="2145425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快速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68B48-F571-45FD-BE82-2A3925BF5FDE}"/>
              </a:ext>
            </a:extLst>
          </p:cNvPr>
          <p:cNvSpPr/>
          <p:nvPr/>
        </p:nvSpPr>
        <p:spPr>
          <a:xfrm>
            <a:off x="10132281" y="5386725"/>
            <a:ext cx="19648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支持手写体及印刷体英文、数字、标点等字符的识别。并不断更新迭代模型，扩充支持的广度。</a:t>
            </a:r>
            <a:endParaRPr lang="zh-CN" altLang="en-US" sz="12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FAA5366-FC87-4A9B-8D11-D7C7377E59B2}"/>
              </a:ext>
            </a:extLst>
          </p:cNvPr>
          <p:cNvSpPr/>
          <p:nvPr/>
        </p:nvSpPr>
        <p:spPr>
          <a:xfrm>
            <a:off x="10548396" y="4196585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完备性</a:t>
            </a:r>
          </a:p>
        </p:txBody>
      </p:sp>
    </p:spTree>
    <p:extLst>
      <p:ext uri="{BB962C8B-B14F-4D97-AF65-F5344CB8AC3E}">
        <p14:creationId xmlns:p14="http://schemas.microsoft.com/office/powerpoint/2010/main" val="48674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A2EE3C59-1D6D-4C16-8614-129EF9211EAC}"/>
              </a:ext>
            </a:extLst>
          </p:cNvPr>
          <p:cNvSpPr txBox="1"/>
          <p:nvPr/>
        </p:nvSpPr>
        <p:spPr>
          <a:xfrm>
            <a:off x="997406" y="399398"/>
            <a:ext cx="115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OCR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产品介绍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文档表格识别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TTGBMedium" panose="020C06030202040F0204" pitchFamily="34" charset="-122"/>
              <a:ea typeface="TTTGBMedium" panose="020C06030202040F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EF8511-3B6E-439F-8E20-E5DB1157CE78}"/>
              </a:ext>
            </a:extLst>
          </p:cNvPr>
          <p:cNvSpPr/>
          <p:nvPr/>
        </p:nvSpPr>
        <p:spPr>
          <a:xfrm>
            <a:off x="465364" y="1161145"/>
            <a:ext cx="11491022" cy="14875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自动识别表格文档，结构化输出每个单元格的文字内容，识别结果保存为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Excel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格式，方便您快速完成纸质报表单据的自动录入。表格文字识别准确率在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92%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以上。</a:t>
            </a:r>
          </a:p>
          <a:p>
            <a:pPr marL="342900" indent="-342900" defTabSz="825500" hangingPunct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面向通用场景，支持线下拍摄图片及线上图片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marL="342900" indent="-342900" defTabSz="825500" hangingPunct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支持中英文、日文、韩文、西班牙文、法文、德文、葡萄牙文、英文、阿拉伯数字及常用符号等的识别。不断更新迭代模型，扩充支持的广度。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80FE1C-F34A-4D09-A4F2-953D8CF6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27" y="2787232"/>
            <a:ext cx="9551945" cy="33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A01092F0-A167-4FE0-9CD5-79E7026585C2}"/>
              </a:ext>
            </a:extLst>
          </p:cNvPr>
          <p:cNvSpPr txBox="1"/>
          <p:nvPr/>
        </p:nvSpPr>
        <p:spPr>
          <a:xfrm>
            <a:off x="1016260" y="402066"/>
            <a:ext cx="115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OCR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产品介绍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TGBMedium" panose="020C06030202040F0204" pitchFamily="34" charset="-122"/>
                <a:ea typeface="TTTGBMedium" panose="020C06030202040F0204" pitchFamily="34" charset="-122"/>
              </a:rPr>
              <a:t>算式识别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TTGBMedium" panose="020C06030202040F0204" pitchFamily="34" charset="-122"/>
              <a:ea typeface="TTTGBMedium" panose="020C06030202040F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0BE773-B0E0-42B1-8957-51C083824C89}"/>
              </a:ext>
            </a:extLst>
          </p:cNvPr>
          <p:cNvSpPr/>
          <p:nvPr/>
        </p:nvSpPr>
        <p:spPr>
          <a:xfrm>
            <a:off x="408214" y="1174219"/>
            <a:ext cx="11251125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基于业界领先的深度学习技术，为用户提供图片内速算题目文字的检测和识别服务，返回文字框位置与文字内容，同时返回智能批改结果。速算题目文字识别，针对各种四则运算等速算题型，进行识别能力的增强。支持多场景、任意版面下整图速算题目数字、小学数学算式及相关符号等的识别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EAFBA-F54F-4684-A1C3-65C824A2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6" y="2744267"/>
            <a:ext cx="7070890" cy="2939514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DCCAD946-04A5-4015-91F8-D188ECC0EDB6}"/>
              </a:ext>
            </a:extLst>
          </p:cNvPr>
          <p:cNvSpPr/>
          <p:nvPr/>
        </p:nvSpPr>
        <p:spPr>
          <a:xfrm>
            <a:off x="8097684" y="2216746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高精度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9B2425-3F0A-4ED1-A2CE-23B2A29D8005}"/>
              </a:ext>
            </a:extLst>
          </p:cNvPr>
          <p:cNvSpPr/>
          <p:nvPr/>
        </p:nvSpPr>
        <p:spPr>
          <a:xfrm>
            <a:off x="7666266" y="3333685"/>
            <a:ext cx="2020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速算题目算法识别准确率和召回率均在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94%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以上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72F647-C766-4218-822C-C5615496DACC}"/>
              </a:ext>
            </a:extLst>
          </p:cNvPr>
          <p:cNvSpPr/>
          <p:nvPr/>
        </p:nvSpPr>
        <p:spPr>
          <a:xfrm>
            <a:off x="8097684" y="4240191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高鲁棒性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3BC877-020F-4507-80F8-4C63131C2606}"/>
              </a:ext>
            </a:extLst>
          </p:cNvPr>
          <p:cNvSpPr/>
          <p:nvPr/>
        </p:nvSpPr>
        <p:spPr>
          <a:xfrm>
            <a:off x="7666265" y="5440271"/>
            <a:ext cx="20282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支持多场景、任意版面、任意背景，可容忍透视畸变、光照不均等情况，并可实现自动裁边、修正倾斜等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A7F6B6-ADB9-442C-B517-EC2C230A5FFC}"/>
              </a:ext>
            </a:extLst>
          </p:cNvPr>
          <p:cNvSpPr/>
          <p:nvPr/>
        </p:nvSpPr>
        <p:spPr>
          <a:xfrm>
            <a:off x="9694467" y="3340123"/>
            <a:ext cx="2274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识别速度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GPU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平均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个字符约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2ms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CPU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平均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个字符约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6ms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C9267DD-8A71-4834-AC75-356CD87E39A8}"/>
              </a:ext>
            </a:extLst>
          </p:cNvPr>
          <p:cNvSpPr/>
          <p:nvPr/>
        </p:nvSpPr>
        <p:spPr>
          <a:xfrm>
            <a:off x="10154794" y="2189031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快速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FCCC6-B3D1-4C24-9EA1-49C9C7E36B6B}"/>
              </a:ext>
            </a:extLst>
          </p:cNvPr>
          <p:cNvSpPr/>
          <p:nvPr/>
        </p:nvSpPr>
        <p:spPr>
          <a:xfrm>
            <a:off x="9758002" y="5440271"/>
            <a:ext cx="2115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目前已支持覆盖了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K12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学力范围内的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种题型的识别和判分支持。并不断更新迭代模型，扩充支持的广度。</a:t>
            </a:r>
            <a:endParaRPr lang="zh-CN" altLang="en-US" sz="12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19A2A01-7DA1-4CAE-B3B1-D0C9CD053D7F}"/>
              </a:ext>
            </a:extLst>
          </p:cNvPr>
          <p:cNvSpPr/>
          <p:nvPr/>
        </p:nvSpPr>
        <p:spPr>
          <a:xfrm>
            <a:off x="10154794" y="4240191"/>
            <a:ext cx="1008000" cy="10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完备性</a:t>
            </a:r>
          </a:p>
        </p:txBody>
      </p:sp>
    </p:spTree>
    <p:extLst>
      <p:ext uri="{BB962C8B-B14F-4D97-AF65-F5344CB8AC3E}">
        <p14:creationId xmlns:p14="http://schemas.microsoft.com/office/powerpoint/2010/main" val="156168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93">
            <a:extLst>
              <a:ext uri="{FF2B5EF4-FFF2-40B4-BE49-F238E27FC236}">
                <a16:creationId xmlns:a16="http://schemas.microsoft.com/office/drawing/2014/main" id="{0D93D6E1-6DC6-4148-A22C-2EFFA447C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805" y="359569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身份证识别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0AFD254-ADEB-4EA6-A4D1-D6EBF72B4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4982"/>
              </p:ext>
            </p:extLst>
          </p:nvPr>
        </p:nvGraphicFramePr>
        <p:xfrm>
          <a:off x="6457673" y="2233429"/>
          <a:ext cx="4433485" cy="3726495"/>
        </p:xfrm>
        <a:graphic>
          <a:graphicData uri="http://schemas.openxmlformats.org/drawingml/2006/table">
            <a:tbl>
              <a:tblPr/>
              <a:tblGrid>
                <a:gridCol w="636243">
                  <a:extLst>
                    <a:ext uri="{9D8B030D-6E8A-4147-A177-3AD203B41FA5}">
                      <a16:colId xmlns:a16="http://schemas.microsoft.com/office/drawing/2014/main" val="1254906914"/>
                    </a:ext>
                  </a:extLst>
                </a:gridCol>
                <a:gridCol w="1199375">
                  <a:extLst>
                    <a:ext uri="{9D8B030D-6E8A-4147-A177-3AD203B41FA5}">
                      <a16:colId xmlns:a16="http://schemas.microsoft.com/office/drawing/2014/main" val="1207990336"/>
                    </a:ext>
                  </a:extLst>
                </a:gridCol>
                <a:gridCol w="1071814">
                  <a:extLst>
                    <a:ext uri="{9D8B030D-6E8A-4147-A177-3AD203B41FA5}">
                      <a16:colId xmlns:a16="http://schemas.microsoft.com/office/drawing/2014/main" val="3605204"/>
                    </a:ext>
                  </a:extLst>
                </a:gridCol>
                <a:gridCol w="1526053">
                  <a:extLst>
                    <a:ext uri="{9D8B030D-6E8A-4147-A177-3AD203B41FA5}">
                      <a16:colId xmlns:a16="http://schemas.microsoft.com/office/drawing/2014/main" val="1084457206"/>
                    </a:ext>
                  </a:extLst>
                </a:gridCol>
              </a:tblGrid>
              <a:tr h="414055">
                <a:tc rowSpan="2" gridSpan="2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身份证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腾讯</a:t>
                      </a: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82789"/>
                  </a:ext>
                </a:extLst>
              </a:tr>
              <a:tr h="41405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召回率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准确率</a:t>
                      </a: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97187"/>
                  </a:ext>
                </a:extLst>
              </a:tr>
              <a:tr h="414055">
                <a:tc rowSpan="5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正面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姓名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95.8%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96.6%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19936"/>
                  </a:ext>
                </a:extLst>
              </a:tr>
              <a:tr h="414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民族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97.9%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98.7%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688578"/>
                  </a:ext>
                </a:extLst>
              </a:tr>
              <a:tr h="414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性别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99.8%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372137"/>
                  </a:ext>
                </a:extLst>
              </a:tr>
              <a:tr h="414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出生日期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100%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55873"/>
                  </a:ext>
                </a:extLst>
              </a:tr>
              <a:tr h="414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身份证号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100%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048726"/>
                  </a:ext>
                </a:extLst>
              </a:tr>
              <a:tr h="414055">
                <a:tc rowSpan="2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反面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签发机关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89.4%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040415"/>
                  </a:ext>
                </a:extLst>
              </a:tr>
              <a:tr h="414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有限期限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96.9%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97.6%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703228"/>
                  </a:ext>
                </a:extLst>
              </a:tr>
            </a:tbl>
          </a:graphicData>
        </a:graphic>
      </p:graphicFrame>
      <p:sp>
        <p:nvSpPr>
          <p:cNvPr id="42027" name="文本框 3">
            <a:extLst>
              <a:ext uri="{FF2B5EF4-FFF2-40B4-BE49-F238E27FC236}">
                <a16:creationId xmlns:a16="http://schemas.microsoft.com/office/drawing/2014/main" id="{B6AA7860-D692-46B5-9CED-E403D212F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487" y="268430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正面</a:t>
            </a:r>
          </a:p>
        </p:txBody>
      </p:sp>
      <p:pic>
        <p:nvPicPr>
          <p:cNvPr id="42028" name="Picture 1" descr="C:\Users\dqiangjiang\Documents\Tencent Files\78603834\Image\Group\Image1\2PWB8)2BWZ11({~43ZAT[QK.png">
            <a:extLst>
              <a:ext uri="{FF2B5EF4-FFF2-40B4-BE49-F238E27FC236}">
                <a16:creationId xmlns:a16="http://schemas.microsoft.com/office/drawing/2014/main" id="{BF5CBE11-0F71-4D56-88F8-CF9032AD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70" y="3541595"/>
            <a:ext cx="3233013" cy="225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9" name="图片 4" descr="C:\Users\Administrator\Desktop\img\图片7.jpg图片7">
            <a:extLst>
              <a:ext uri="{FF2B5EF4-FFF2-40B4-BE49-F238E27FC236}">
                <a16:creationId xmlns:a16="http://schemas.microsoft.com/office/drawing/2014/main" id="{F52B19C4-1C77-425C-8A53-BF7761BA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51" y="2074793"/>
            <a:ext cx="3375120" cy="233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C4310E-C941-4A28-958E-D29B42D11CA9}"/>
              </a:ext>
            </a:extLst>
          </p:cNvPr>
          <p:cNvSpPr txBox="1"/>
          <p:nvPr/>
        </p:nvSpPr>
        <p:spPr>
          <a:xfrm>
            <a:off x="416378" y="1239427"/>
            <a:ext cx="11195733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支持二代身份证正反面所有字段的识别，包括姓名、性别、民族、出生日期、住址、公民身份证号、签发机关、有效期限；具备翻拍、复印件、临时身份证的识别告警功能。</a:t>
            </a:r>
          </a:p>
        </p:txBody>
      </p:sp>
    </p:spTree>
  </p:cSld>
  <p:clrMapOvr>
    <a:masterClrMapping/>
  </p:clrMapOvr>
  <p:transition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A26F940C-9A20-4548-90C0-8C62B8B94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034" y="383855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港澳通行证识别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AF96F-89B2-451A-AF1B-CCFD8D22C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94" y="2348705"/>
            <a:ext cx="8441684" cy="39188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4BA3D1-3695-474E-9819-3A2E6219654D}"/>
              </a:ext>
            </a:extLst>
          </p:cNvPr>
          <p:cNvSpPr/>
          <p:nvPr/>
        </p:nvSpPr>
        <p:spPr>
          <a:xfrm>
            <a:off x="503853" y="1242433"/>
            <a:ext cx="10992699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支持港澳台通行证的关键字段识别，包括：签发地点、签发机关、有效期限、性别、出生日期、英文姓名、姓名、证件号等。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其中性别、英文姓名、姓名、证件号等识别准确率达到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95%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以上。</a:t>
            </a:r>
          </a:p>
        </p:txBody>
      </p:sp>
    </p:spTree>
    <p:extLst>
      <p:ext uri="{BB962C8B-B14F-4D97-AF65-F5344CB8AC3E}">
        <p14:creationId xmlns:p14="http://schemas.microsoft.com/office/powerpoint/2010/main" val="59849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3A99C8-85B3-4101-B6AD-290A1615B4BC}"/>
              </a:ext>
            </a:extLst>
          </p:cNvPr>
          <p:cNvSpPr txBox="1"/>
          <p:nvPr/>
        </p:nvSpPr>
        <p:spPr>
          <a:xfrm>
            <a:off x="7136014" y="1289443"/>
            <a:ext cx="37901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产品概述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产品基础概念介绍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产品介绍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产品优势及竞品分析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产品适用场景及相关解决方案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6.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产品售卖指南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7.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产品落地案例集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8.Demo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TTTGB Medium" panose="020C06030202040F0204"/>
              </a:rPr>
              <a:t>if any</a:t>
            </a:r>
            <a:r>
              <a:rPr lang="zh-CN" altLang="en-US" dirty="0">
                <a:latin typeface="微软雅黑" panose="020B0503020204020204" pitchFamily="34" charset="-122"/>
                <a:ea typeface="TTTGB Medium" panose="020C06030202040F0204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TTTGB Medium" panose="020C06030202040F0204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AFFFCE-37D0-402C-A229-7BCA6917C7B9}"/>
              </a:ext>
            </a:extLst>
          </p:cNvPr>
          <p:cNvSpPr txBox="1"/>
          <p:nvPr/>
        </p:nvSpPr>
        <p:spPr>
          <a:xfrm>
            <a:off x="1019194" y="415894"/>
            <a:ext cx="2771381" cy="4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29"/>
            <a:r>
              <a:rPr lang="zh-CN" altLang="en-US" sz="2131" b="1" dirty="0">
                <a:latin typeface="Microsoft YaHei Light" charset="-122"/>
                <a:ea typeface="Microsoft YaHei Light" charset="-122"/>
                <a:cs typeface="Microsoft YaHei Light" charset="-122"/>
                <a:sym typeface="+mn-lt"/>
              </a:rPr>
              <a:t>目录</a:t>
            </a:r>
            <a:endParaRPr lang="en-US" altLang="zh-CN" sz="2131" b="1" dirty="0">
              <a:latin typeface="Microsoft YaHei Light" charset="-122"/>
              <a:ea typeface="Microsoft YaHei Light" charset="-122"/>
              <a:cs typeface="Microsoft YaHei Light" charset="-122"/>
              <a:sym typeface="+mn-l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E9C1AED-268D-4AB3-8BF5-CCC0554A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70" y="2867962"/>
            <a:ext cx="604801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zh-CN" sz="4800" dirty="0">
                <a:latin typeface="TTTGB Medium" charset="-122"/>
                <a:ea typeface="TTTGB Medium" charset="-122"/>
                <a:cs typeface="TTTGB Medium" charset="-122"/>
              </a:rPr>
              <a:t> OCR</a:t>
            </a:r>
            <a:r>
              <a:rPr lang="zh-CN" altLang="en-US" sz="4800" dirty="0">
                <a:latin typeface="TTTGB Medium" charset="-122"/>
                <a:ea typeface="TTTGB Medium" charset="-122"/>
                <a:cs typeface="TTTGB Medium" charset="-122"/>
              </a:rPr>
              <a:t>产品介绍目录</a:t>
            </a:r>
            <a:endParaRPr lang="en-US" altLang="zh-CN" sz="4800" dirty="0">
              <a:latin typeface="TTTGB Medium" charset="-122"/>
              <a:ea typeface="TTTGB Medium" charset="-122"/>
              <a:cs typeface="TTTGB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20790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59583ADD-8CD7-404A-A2FA-052E006F3246}"/>
              </a:ext>
            </a:extLst>
          </p:cNvPr>
          <p:cNvSpPr txBox="1"/>
          <p:nvPr/>
        </p:nvSpPr>
        <p:spPr>
          <a:xfrm>
            <a:off x="1012386" y="467809"/>
            <a:ext cx="115717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产品介绍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护照识别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AA2840-F8E3-4E17-9B7C-C9C200A5F6C5}"/>
              </a:ext>
            </a:extLst>
          </p:cNvPr>
          <p:cNvSpPr/>
          <p:nvPr/>
        </p:nvSpPr>
        <p:spPr>
          <a:xfrm>
            <a:off x="485192" y="1166801"/>
            <a:ext cx="114052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支持中国大陆护照、国外护照、中国香港护照及泰国护照等多个内容检测识别功能。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marL="285750" indent="-285750" defTabSz="825500" hangingPunct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中国大陆居民护照识别已支持字段包括：出生地、出生日期、国籍英文、性别英文、护照号码、有效期至、签发国、签发地英文、签发日期、类别、英文名、英文姓等；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  <a:p>
            <a:pPr marL="285750" indent="-285750" defTabSz="825500" hangingPunct="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国外护照、香港护照及泰国护照识别已支持字段包括：英文姓名、国籍、签发日期、性别、护照号码等字段。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0B61C-4D90-44F8-A291-93AD3E967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5" y="2673944"/>
            <a:ext cx="3885335" cy="2217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61E889-850B-47B4-B9C4-B57CF28E3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9" y="4407094"/>
            <a:ext cx="3668380" cy="198309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3ABB7E-D9AD-455F-BD80-9811F9089C92}"/>
              </a:ext>
            </a:extLst>
          </p:cNvPr>
          <p:cNvSpPr/>
          <p:nvPr/>
        </p:nvSpPr>
        <p:spPr>
          <a:xfrm>
            <a:off x="1170197" y="55405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机读码解析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5F96E2-24EE-43BB-A1BC-34575710A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52597"/>
              </p:ext>
            </p:extLst>
          </p:nvPr>
        </p:nvGraphicFramePr>
        <p:xfrm>
          <a:off x="7347020" y="2856549"/>
          <a:ext cx="4174704" cy="162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8">
                  <a:extLst>
                    <a:ext uri="{9D8B030D-6E8A-4147-A177-3AD203B41FA5}">
                      <a16:colId xmlns:a16="http://schemas.microsoft.com/office/drawing/2014/main" val="2738381223"/>
                    </a:ext>
                  </a:extLst>
                </a:gridCol>
                <a:gridCol w="1391568">
                  <a:extLst>
                    <a:ext uri="{9D8B030D-6E8A-4147-A177-3AD203B41FA5}">
                      <a16:colId xmlns:a16="http://schemas.microsoft.com/office/drawing/2014/main" val="71803477"/>
                    </a:ext>
                  </a:extLst>
                </a:gridCol>
                <a:gridCol w="1391568">
                  <a:extLst>
                    <a:ext uri="{9D8B030D-6E8A-4147-A177-3AD203B41FA5}">
                      <a16:colId xmlns:a16="http://schemas.microsoft.com/office/drawing/2014/main" val="3492474093"/>
                    </a:ext>
                  </a:extLst>
                </a:gridCol>
              </a:tblGrid>
              <a:tr h="4074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护照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召回率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93782"/>
                  </a:ext>
                </a:extLst>
              </a:tr>
              <a:tr h="407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腾讯优图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86.43%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60412"/>
                  </a:ext>
                </a:extLst>
              </a:tr>
              <a:tr h="407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友商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62.33%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63.25%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3632"/>
                  </a:ext>
                </a:extLst>
              </a:tr>
              <a:tr h="401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友商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92.56%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91.12%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961"/>
                  </a:ext>
                </a:extLst>
              </a:tr>
            </a:tbl>
          </a:graphicData>
        </a:graphic>
      </p:graphicFrame>
      <p:sp>
        <p:nvSpPr>
          <p:cNvPr id="9" name="圆角矩形 36">
            <a:extLst>
              <a:ext uri="{FF2B5EF4-FFF2-40B4-BE49-F238E27FC236}">
                <a16:creationId xmlns:a16="http://schemas.microsoft.com/office/drawing/2014/main" id="{2E38C29E-124F-48AE-AA49-5EF9DDA791D9}"/>
              </a:ext>
            </a:extLst>
          </p:cNvPr>
          <p:cNvSpPr/>
          <p:nvPr/>
        </p:nvSpPr>
        <p:spPr>
          <a:xfrm>
            <a:off x="9558853" y="5582190"/>
            <a:ext cx="214499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国外人员身份核验</a:t>
            </a:r>
          </a:p>
        </p:txBody>
      </p:sp>
      <p:sp>
        <p:nvSpPr>
          <p:cNvPr id="10" name="圆角矩形 36">
            <a:extLst>
              <a:ext uri="{FF2B5EF4-FFF2-40B4-BE49-F238E27FC236}">
                <a16:creationId xmlns:a16="http://schemas.microsoft.com/office/drawing/2014/main" id="{8E02F7F3-2C6B-4FD5-84C4-0C3B8F2416D9}"/>
              </a:ext>
            </a:extLst>
          </p:cNvPr>
          <p:cNvSpPr/>
          <p:nvPr/>
        </p:nvSpPr>
        <p:spPr>
          <a:xfrm>
            <a:off x="7154001" y="5582190"/>
            <a:ext cx="214499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出入境审查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2BBD83-8168-47F2-BD8C-549F7999C8BB}"/>
              </a:ext>
            </a:extLst>
          </p:cNvPr>
          <p:cNvSpPr/>
          <p:nvPr/>
        </p:nvSpPr>
        <p:spPr>
          <a:xfrm>
            <a:off x="8880374" y="506348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A6935B0-E0ED-4BD3-8A11-FD1FFA42938D}"/>
              </a:ext>
            </a:extLst>
          </p:cNvPr>
          <p:cNvSpPr/>
          <p:nvPr/>
        </p:nvSpPr>
        <p:spPr>
          <a:xfrm>
            <a:off x="8204211" y="4521876"/>
            <a:ext cx="3010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不同厂商</a:t>
            </a:r>
            <a:r>
              <a:rPr lang="en-US" altLang="zh-CN" sz="1400" dirty="0"/>
              <a:t>OCR</a:t>
            </a:r>
            <a:r>
              <a:rPr lang="zh-CN" altLang="en-US" sz="1400" dirty="0"/>
              <a:t>在护照识别上的准确率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9323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93">
            <a:extLst>
              <a:ext uri="{FF2B5EF4-FFF2-40B4-BE49-F238E27FC236}">
                <a16:creationId xmlns:a16="http://schemas.microsoft.com/office/drawing/2014/main" id="{F6328B87-D66F-4899-80AC-2577925F2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683" y="340945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银行卡识别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08ED8F-9E17-409A-B905-2E689F8607F4}"/>
              </a:ext>
            </a:extLst>
          </p:cNvPr>
          <p:cNvSpPr txBox="1"/>
          <p:nvPr/>
        </p:nvSpPr>
        <p:spPr>
          <a:xfrm>
            <a:off x="1154795" y="1033152"/>
            <a:ext cx="11433175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自动识别主流银行卡的卡号和有效期，同时返回发卡行、卡类型、卡名字等信息。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0BBCE0-FF61-4FF9-B08A-794D3A0020FA}"/>
              </a:ext>
            </a:extLst>
          </p:cNvPr>
          <p:cNvSpPr/>
          <p:nvPr/>
        </p:nvSpPr>
        <p:spPr>
          <a:xfrm>
            <a:off x="6540576" y="1533192"/>
            <a:ext cx="5114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卡号、有效期的准确率、召回率均超过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93%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。明显优于竞品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支持国内大多数银行，以及各种位数、凸字卡面、平面卡面等的识别。并可完美适应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度、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180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度等翻转场景。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8A5A0FD-3076-4239-8CAE-BD6E58E85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90490"/>
              </p:ext>
            </p:extLst>
          </p:nvPr>
        </p:nvGraphicFramePr>
        <p:xfrm>
          <a:off x="6525840" y="5206370"/>
          <a:ext cx="5398680" cy="13428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0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471706945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1025853643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3208091917"/>
                    </a:ext>
                  </a:extLst>
                </a:gridCol>
                <a:gridCol w="747954">
                  <a:extLst>
                    <a:ext uri="{9D8B030D-6E8A-4147-A177-3AD203B41FA5}">
                      <a16:colId xmlns:a16="http://schemas.microsoft.com/office/drawing/2014/main" val="2823792028"/>
                    </a:ext>
                  </a:extLst>
                </a:gridCol>
              </a:tblGrid>
              <a:tr h="238223">
                <a:tc row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银行卡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腾讯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友商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友商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09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卡号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83.01%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83.01%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09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有效期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圆角矩形 36">
            <a:extLst>
              <a:ext uri="{FF2B5EF4-FFF2-40B4-BE49-F238E27FC236}">
                <a16:creationId xmlns:a16="http://schemas.microsoft.com/office/drawing/2014/main" id="{02C1D8F9-6A15-4FA3-BA07-FC6E26243B28}"/>
              </a:ext>
            </a:extLst>
          </p:cNvPr>
          <p:cNvSpPr/>
          <p:nvPr/>
        </p:nvSpPr>
        <p:spPr>
          <a:xfrm>
            <a:off x="3215746" y="5447964"/>
            <a:ext cx="2581276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金融行业银行卡认证</a:t>
            </a:r>
          </a:p>
        </p:txBody>
      </p:sp>
      <p:sp>
        <p:nvSpPr>
          <p:cNvPr id="13" name="圆角矩形 36">
            <a:extLst>
              <a:ext uri="{FF2B5EF4-FFF2-40B4-BE49-F238E27FC236}">
                <a16:creationId xmlns:a16="http://schemas.microsoft.com/office/drawing/2014/main" id="{EB2BC52B-F8F3-42E8-B311-6F4CB12A8443}"/>
              </a:ext>
            </a:extLst>
          </p:cNvPr>
          <p:cNvSpPr/>
          <p:nvPr/>
        </p:nvSpPr>
        <p:spPr>
          <a:xfrm>
            <a:off x="370149" y="5447964"/>
            <a:ext cx="2581276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第三方支付绑卡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971613-310E-4609-8847-BE652D9189E8}"/>
              </a:ext>
            </a:extLst>
          </p:cNvPr>
          <p:cNvSpPr/>
          <p:nvPr/>
        </p:nvSpPr>
        <p:spPr>
          <a:xfrm>
            <a:off x="2618910" y="48370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E10350-7F80-4D3E-9D1F-A3B73D64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9" y="1752387"/>
            <a:ext cx="5515146" cy="2764484"/>
          </a:xfrm>
          <a:prstGeom prst="rect">
            <a:avLst/>
          </a:prstGeom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8C5AE96C-4D20-4AE6-A770-6E67C7B0F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840929"/>
              </p:ext>
            </p:extLst>
          </p:nvPr>
        </p:nvGraphicFramePr>
        <p:xfrm>
          <a:off x="6944411" y="2392306"/>
          <a:ext cx="4345629" cy="262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93">
            <a:extLst>
              <a:ext uri="{FF2B5EF4-FFF2-40B4-BE49-F238E27FC236}">
                <a16:creationId xmlns:a16="http://schemas.microsoft.com/office/drawing/2014/main" id="{6C8B704F-1817-4D2D-982F-185A2CF87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136" y="314976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行驶证识别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6083" name="图片 2">
            <a:extLst>
              <a:ext uri="{FF2B5EF4-FFF2-40B4-BE49-F238E27FC236}">
                <a16:creationId xmlns:a16="http://schemas.microsoft.com/office/drawing/2014/main" id="{3AA683D0-03D1-438F-ADCC-F153C343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11" y="1888770"/>
            <a:ext cx="3452554" cy="235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C9C7E3-666B-4088-9D96-40B5C71CB0C7}"/>
              </a:ext>
            </a:extLst>
          </p:cNvPr>
          <p:cNvSpPr txBox="1"/>
          <p:nvPr/>
        </p:nvSpPr>
        <p:spPr>
          <a:xfrm>
            <a:off x="680749" y="1044516"/>
            <a:ext cx="1083050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支持对行驶证主页和副页所有字段的自动定位与识别，包含车牌号码、车辆类型、所有人、住址、使用性质、品牌型号、车辆识别代码、发动机号、注册日期、发证日期、发证单位等。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6AAC97-F59E-425F-9FA5-F9984F11A35A}"/>
              </a:ext>
            </a:extLst>
          </p:cNvPr>
          <p:cNvSpPr/>
          <p:nvPr/>
        </p:nvSpPr>
        <p:spPr>
          <a:xfrm>
            <a:off x="5362423" y="1757461"/>
            <a:ext cx="2986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字段识别准确率明显领先竞品。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83DF12C-C8A7-46CF-AFFA-9243AFE36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29056"/>
              </p:ext>
            </p:extLst>
          </p:nvPr>
        </p:nvGraphicFramePr>
        <p:xfrm>
          <a:off x="5196277" y="2297487"/>
          <a:ext cx="6718050" cy="35159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8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行驶证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腾讯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友商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友商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车牌号码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车辆识别代码（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VIN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品牌模型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发动机号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使用性质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车辆类型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所有人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232859F-0D02-4D67-9E19-D18F445820FF}"/>
              </a:ext>
            </a:extLst>
          </p:cNvPr>
          <p:cNvSpPr/>
          <p:nvPr/>
        </p:nvSpPr>
        <p:spPr>
          <a:xfrm>
            <a:off x="2157490" y="442805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2" name="圆角矩形 36">
            <a:extLst>
              <a:ext uri="{FF2B5EF4-FFF2-40B4-BE49-F238E27FC236}">
                <a16:creationId xmlns:a16="http://schemas.microsoft.com/office/drawing/2014/main" id="{2ADF7940-CC11-401C-99A6-17A0E88198C9}"/>
              </a:ext>
            </a:extLst>
          </p:cNvPr>
          <p:cNvSpPr/>
          <p:nvPr/>
        </p:nvSpPr>
        <p:spPr>
          <a:xfrm>
            <a:off x="987299" y="4853740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车主身份认证</a:t>
            </a:r>
          </a:p>
        </p:txBody>
      </p:sp>
      <p:sp>
        <p:nvSpPr>
          <p:cNvPr id="13" name="圆角矩形 36">
            <a:extLst>
              <a:ext uri="{FF2B5EF4-FFF2-40B4-BE49-F238E27FC236}">
                <a16:creationId xmlns:a16="http://schemas.microsoft.com/office/drawing/2014/main" id="{477A24BF-010A-4598-8BF0-3F1D4330C3C9}"/>
              </a:ext>
            </a:extLst>
          </p:cNvPr>
          <p:cNvSpPr/>
          <p:nvPr/>
        </p:nvSpPr>
        <p:spPr>
          <a:xfrm>
            <a:off x="2816592" y="4853740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车管信息录入</a:t>
            </a:r>
          </a:p>
        </p:txBody>
      </p:sp>
      <p:sp>
        <p:nvSpPr>
          <p:cNvPr id="14" name="圆角矩形 36">
            <a:extLst>
              <a:ext uri="{FF2B5EF4-FFF2-40B4-BE49-F238E27FC236}">
                <a16:creationId xmlns:a16="http://schemas.microsoft.com/office/drawing/2014/main" id="{DC0AF13F-091A-4BA3-A6C3-E3AF6CAE4257}"/>
              </a:ext>
            </a:extLst>
          </p:cNvPr>
          <p:cNvSpPr/>
          <p:nvPr/>
        </p:nvSpPr>
        <p:spPr>
          <a:xfrm>
            <a:off x="987299" y="545698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车辆销售</a:t>
            </a:r>
          </a:p>
        </p:txBody>
      </p:sp>
      <p:sp>
        <p:nvSpPr>
          <p:cNvPr id="15" name="圆角矩形 36">
            <a:extLst>
              <a:ext uri="{FF2B5EF4-FFF2-40B4-BE49-F238E27FC236}">
                <a16:creationId xmlns:a16="http://schemas.microsoft.com/office/drawing/2014/main" id="{D84C86AA-E93E-4DE3-A4B0-82A6EE199795}"/>
              </a:ext>
            </a:extLst>
          </p:cNvPr>
          <p:cNvSpPr/>
          <p:nvPr/>
        </p:nvSpPr>
        <p:spPr>
          <a:xfrm>
            <a:off x="2816592" y="545698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车险投保</a:t>
            </a:r>
          </a:p>
        </p:txBody>
      </p:sp>
      <p:sp>
        <p:nvSpPr>
          <p:cNvPr id="16" name="圆角矩形 36">
            <a:extLst>
              <a:ext uri="{FF2B5EF4-FFF2-40B4-BE49-F238E27FC236}">
                <a16:creationId xmlns:a16="http://schemas.microsoft.com/office/drawing/2014/main" id="{215C0EE1-E360-474A-A45C-06988B887B87}"/>
              </a:ext>
            </a:extLst>
          </p:cNvPr>
          <p:cNvSpPr/>
          <p:nvPr/>
        </p:nvSpPr>
        <p:spPr>
          <a:xfrm>
            <a:off x="987299" y="606023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en-US" altLang="zh-CN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ETC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办理</a:t>
            </a:r>
          </a:p>
        </p:txBody>
      </p:sp>
      <p:sp>
        <p:nvSpPr>
          <p:cNvPr id="17" name="圆角矩形 36">
            <a:extLst>
              <a:ext uri="{FF2B5EF4-FFF2-40B4-BE49-F238E27FC236}">
                <a16:creationId xmlns:a16="http://schemas.microsoft.com/office/drawing/2014/main" id="{F530689C-520A-403A-8F4A-A7AC7D677DB6}"/>
              </a:ext>
            </a:extLst>
          </p:cNvPr>
          <p:cNvSpPr/>
          <p:nvPr/>
        </p:nvSpPr>
        <p:spPr>
          <a:xfrm>
            <a:off x="2816592" y="606023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交警查车</a:t>
            </a:r>
          </a:p>
        </p:txBody>
      </p:sp>
    </p:spTree>
  </p:cSld>
  <p:clrMapOvr>
    <a:masterClrMapping/>
  </p:clrMapOvr>
  <p:transition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93">
            <a:extLst>
              <a:ext uri="{FF2B5EF4-FFF2-40B4-BE49-F238E27FC236}">
                <a16:creationId xmlns:a16="http://schemas.microsoft.com/office/drawing/2014/main" id="{CA806003-E8F3-4440-B9D6-302E5BB2B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818" y="318646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驾驶证识别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7107" name="图片 2">
            <a:extLst>
              <a:ext uri="{FF2B5EF4-FFF2-40B4-BE49-F238E27FC236}">
                <a16:creationId xmlns:a16="http://schemas.microsoft.com/office/drawing/2014/main" id="{C489CCA1-BC47-4F43-8C3C-A6318907E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7786"/>
          <a:stretch/>
        </p:blipFill>
        <p:spPr bwMode="auto">
          <a:xfrm>
            <a:off x="1167781" y="1632111"/>
            <a:ext cx="3884425" cy="272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5FAB68-B4FA-4BF0-BC45-75E9CA16BE59}"/>
              </a:ext>
            </a:extLst>
          </p:cNvPr>
          <p:cNvSpPr txBox="1"/>
          <p:nvPr/>
        </p:nvSpPr>
        <p:spPr>
          <a:xfrm>
            <a:off x="771619" y="862811"/>
            <a:ext cx="1070080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支持对驾驶证主页所有字段的自动定位与识别，包含证号、姓名、性别、国籍、住址、出生日期、初次领证日期、准驾车型、有效期限等。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5CF98F9-7394-4650-A788-1715649D6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32866"/>
              </p:ext>
            </p:extLst>
          </p:nvPr>
        </p:nvGraphicFramePr>
        <p:xfrm>
          <a:off x="5529009" y="2049402"/>
          <a:ext cx="6351566" cy="316110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51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7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666">
                <a:tc row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驾驶证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腾讯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友商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友商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6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召回率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准确率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姓名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90%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性别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国籍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地址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78%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67%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67%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52%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93%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93.1%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93%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98%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准驾车型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84%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666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身份证号码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95%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100%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57E8CEBA-DAF0-4DCF-903F-DA05AB2B48C3}"/>
              </a:ext>
            </a:extLst>
          </p:cNvPr>
          <p:cNvSpPr/>
          <p:nvPr/>
        </p:nvSpPr>
        <p:spPr>
          <a:xfrm>
            <a:off x="7176168" y="5677998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驾驶证字段识别准确率明显领先竞品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9095B5-5512-4358-8C71-010FCD77118C}"/>
              </a:ext>
            </a:extLst>
          </p:cNvPr>
          <p:cNvSpPr/>
          <p:nvPr/>
        </p:nvSpPr>
        <p:spPr>
          <a:xfrm>
            <a:off x="481318" y="52072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0" name="圆角矩形 36">
            <a:extLst>
              <a:ext uri="{FF2B5EF4-FFF2-40B4-BE49-F238E27FC236}">
                <a16:creationId xmlns:a16="http://schemas.microsoft.com/office/drawing/2014/main" id="{2796B16B-AE44-41A9-B740-12375764F621}"/>
              </a:ext>
            </a:extLst>
          </p:cNvPr>
          <p:cNvSpPr/>
          <p:nvPr/>
        </p:nvSpPr>
        <p:spPr>
          <a:xfrm>
            <a:off x="1629609" y="4534010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车主身份认证</a:t>
            </a:r>
          </a:p>
        </p:txBody>
      </p:sp>
      <p:sp>
        <p:nvSpPr>
          <p:cNvPr id="11" name="圆角矩形 36">
            <a:extLst>
              <a:ext uri="{FF2B5EF4-FFF2-40B4-BE49-F238E27FC236}">
                <a16:creationId xmlns:a16="http://schemas.microsoft.com/office/drawing/2014/main" id="{6D01D15F-3F00-488C-93C0-420D5C2DA02B}"/>
              </a:ext>
            </a:extLst>
          </p:cNvPr>
          <p:cNvSpPr/>
          <p:nvPr/>
        </p:nvSpPr>
        <p:spPr>
          <a:xfrm>
            <a:off x="3458902" y="4534010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车管信息录入</a:t>
            </a:r>
          </a:p>
        </p:txBody>
      </p:sp>
      <p:sp>
        <p:nvSpPr>
          <p:cNvPr id="12" name="圆角矩形 36">
            <a:extLst>
              <a:ext uri="{FF2B5EF4-FFF2-40B4-BE49-F238E27FC236}">
                <a16:creationId xmlns:a16="http://schemas.microsoft.com/office/drawing/2014/main" id="{9E924F73-8950-4927-AD1C-7F813A37A5D1}"/>
              </a:ext>
            </a:extLst>
          </p:cNvPr>
          <p:cNvSpPr/>
          <p:nvPr/>
        </p:nvSpPr>
        <p:spPr>
          <a:xfrm>
            <a:off x="1629609" y="513725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车辆销售</a:t>
            </a:r>
          </a:p>
        </p:txBody>
      </p:sp>
      <p:sp>
        <p:nvSpPr>
          <p:cNvPr id="13" name="圆角矩形 36">
            <a:extLst>
              <a:ext uri="{FF2B5EF4-FFF2-40B4-BE49-F238E27FC236}">
                <a16:creationId xmlns:a16="http://schemas.microsoft.com/office/drawing/2014/main" id="{CB4C4D3D-AC6A-4408-9318-37708B1D72D3}"/>
              </a:ext>
            </a:extLst>
          </p:cNvPr>
          <p:cNvSpPr/>
          <p:nvPr/>
        </p:nvSpPr>
        <p:spPr>
          <a:xfrm>
            <a:off x="3458902" y="513725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车险投保</a:t>
            </a:r>
          </a:p>
        </p:txBody>
      </p:sp>
      <p:sp>
        <p:nvSpPr>
          <p:cNvPr id="14" name="圆角矩形 36">
            <a:extLst>
              <a:ext uri="{FF2B5EF4-FFF2-40B4-BE49-F238E27FC236}">
                <a16:creationId xmlns:a16="http://schemas.microsoft.com/office/drawing/2014/main" id="{88D8C3BA-4CA4-4FD0-B1CE-BA4F34077095}"/>
              </a:ext>
            </a:extLst>
          </p:cNvPr>
          <p:cNvSpPr/>
          <p:nvPr/>
        </p:nvSpPr>
        <p:spPr>
          <a:xfrm>
            <a:off x="1629609" y="574050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en-US" altLang="zh-CN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ETC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办理</a:t>
            </a:r>
          </a:p>
        </p:txBody>
      </p:sp>
      <p:sp>
        <p:nvSpPr>
          <p:cNvPr id="15" name="圆角矩形 36">
            <a:extLst>
              <a:ext uri="{FF2B5EF4-FFF2-40B4-BE49-F238E27FC236}">
                <a16:creationId xmlns:a16="http://schemas.microsoft.com/office/drawing/2014/main" id="{3DAC55A8-8F88-4BA3-9AB1-0817703C4EDC}"/>
              </a:ext>
            </a:extLst>
          </p:cNvPr>
          <p:cNvSpPr/>
          <p:nvPr/>
        </p:nvSpPr>
        <p:spPr>
          <a:xfrm>
            <a:off x="3458902" y="574050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交警查车</a:t>
            </a:r>
          </a:p>
        </p:txBody>
      </p:sp>
    </p:spTree>
  </p:cSld>
  <p:clrMapOvr>
    <a:masterClrMapping/>
  </p:clrMapOvr>
  <p:transition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403B2372-A91B-4094-B2D9-63C0B66CE769}"/>
              </a:ext>
            </a:extLst>
          </p:cNvPr>
          <p:cNvSpPr txBox="1"/>
          <p:nvPr/>
        </p:nvSpPr>
        <p:spPr>
          <a:xfrm>
            <a:off x="1072820" y="312216"/>
            <a:ext cx="115717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产品介绍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营业执照识别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64E9AA-8D0B-4DC3-9C66-AD152F27827E}"/>
              </a:ext>
            </a:extLst>
          </p:cNvPr>
          <p:cNvSpPr txBox="1"/>
          <p:nvPr/>
        </p:nvSpPr>
        <p:spPr>
          <a:xfrm>
            <a:off x="690623" y="1101542"/>
            <a:ext cx="10919128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营业执照识别，支持营业执照图像全部字段的识别，包括注册号、法定代表人、公司名称、地址、营业期限、经营范围和主体类型。支持企业法人营业执照、个体工商户应用执照、普通应用执照、事业单位法人证书、组织机构代码证等多种版式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（支持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2019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最新横版营业执照）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BBE449-65FE-4058-83FE-0FD3E6585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5" y="2362792"/>
            <a:ext cx="2431145" cy="3559390"/>
          </a:xfrm>
          <a:prstGeom prst="rect">
            <a:avLst/>
          </a:prstGeom>
        </p:spPr>
      </p:pic>
      <p:pic>
        <p:nvPicPr>
          <p:cNvPr id="5" name="Picture 6" descr="http://avocado.oa.com/fconv/files/201708/dddf320cd353622f13b0f6dcb2780bad.files/doc_image_32_w411_h299.jpg">
            <a:extLst>
              <a:ext uri="{FF2B5EF4-FFF2-40B4-BE49-F238E27FC236}">
                <a16:creationId xmlns:a16="http://schemas.microsoft.com/office/drawing/2014/main" id="{D66FA693-F6DF-4D8C-8B61-6A93243D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85" y="2362792"/>
            <a:ext cx="2877484" cy="20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avocado.oa.com/fconv/files/201708/dddf320cd353622f13b0f6dcb2780bad.files/doc_image_33_w542_h215.jpg">
            <a:extLst>
              <a:ext uri="{FF2B5EF4-FFF2-40B4-BE49-F238E27FC236}">
                <a16:creationId xmlns:a16="http://schemas.microsoft.com/office/drawing/2014/main" id="{7BED855B-305E-43C9-9016-B5FF47AB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73" y="4780745"/>
            <a:ext cx="2877484" cy="11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9B016F0-CA1B-4D15-BD67-0CFEF56C10CF}"/>
              </a:ext>
            </a:extLst>
          </p:cNvPr>
          <p:cNvSpPr/>
          <p:nvPr/>
        </p:nvSpPr>
        <p:spPr>
          <a:xfrm>
            <a:off x="6610530" y="2287540"/>
            <a:ext cx="52899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营业执照的注册号准确率达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公司名称准确率达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组织机构代码证代码字段会识别准确率达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事业单位法人证书法定代表人字段识别准确率达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1ABC44-F2D5-480F-80FB-640DD339E649}"/>
              </a:ext>
            </a:extLst>
          </p:cNvPr>
          <p:cNvSpPr/>
          <p:nvPr/>
        </p:nvSpPr>
        <p:spPr>
          <a:xfrm>
            <a:off x="8407334" y="3516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1" name="圆角矩形 36">
            <a:extLst>
              <a:ext uri="{FF2B5EF4-FFF2-40B4-BE49-F238E27FC236}">
                <a16:creationId xmlns:a16="http://schemas.microsoft.com/office/drawing/2014/main" id="{B7CA8105-7186-49EA-8463-1D97E5CA5CAA}"/>
              </a:ext>
            </a:extLst>
          </p:cNvPr>
          <p:cNvSpPr/>
          <p:nvPr/>
        </p:nvSpPr>
        <p:spPr>
          <a:xfrm>
            <a:off x="6575956" y="404188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工商录入</a:t>
            </a:r>
          </a:p>
        </p:txBody>
      </p:sp>
      <p:sp>
        <p:nvSpPr>
          <p:cNvPr id="12" name="圆角矩形 36">
            <a:extLst>
              <a:ext uri="{FF2B5EF4-FFF2-40B4-BE49-F238E27FC236}">
                <a16:creationId xmlns:a16="http://schemas.microsoft.com/office/drawing/2014/main" id="{D5E5229E-2312-4D77-89A6-760726B5429B}"/>
              </a:ext>
            </a:extLst>
          </p:cNvPr>
          <p:cNvSpPr/>
          <p:nvPr/>
        </p:nvSpPr>
        <p:spPr>
          <a:xfrm>
            <a:off x="8441586" y="404188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商户入驻认证</a:t>
            </a:r>
          </a:p>
        </p:txBody>
      </p:sp>
      <p:sp>
        <p:nvSpPr>
          <p:cNvPr id="13" name="圆角矩形 36">
            <a:extLst>
              <a:ext uri="{FF2B5EF4-FFF2-40B4-BE49-F238E27FC236}">
                <a16:creationId xmlns:a16="http://schemas.microsoft.com/office/drawing/2014/main" id="{7FAF4A31-4BE5-45D4-B38A-516D0AD3E6EC}"/>
              </a:ext>
            </a:extLst>
          </p:cNvPr>
          <p:cNvSpPr/>
          <p:nvPr/>
        </p:nvSpPr>
        <p:spPr>
          <a:xfrm>
            <a:off x="10307217" y="404188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企业平台审核</a:t>
            </a:r>
          </a:p>
        </p:txBody>
      </p:sp>
      <p:sp>
        <p:nvSpPr>
          <p:cNvPr id="14" name="圆角矩形 36">
            <a:extLst>
              <a:ext uri="{FF2B5EF4-FFF2-40B4-BE49-F238E27FC236}">
                <a16:creationId xmlns:a16="http://schemas.microsoft.com/office/drawing/2014/main" id="{82DB9752-BDBD-4DB4-9EA8-8CEB849AFA8A}"/>
              </a:ext>
            </a:extLst>
          </p:cNvPr>
          <p:cNvSpPr/>
          <p:nvPr/>
        </p:nvSpPr>
        <p:spPr>
          <a:xfrm>
            <a:off x="6575956" y="484908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税务登记</a:t>
            </a:r>
          </a:p>
        </p:txBody>
      </p:sp>
      <p:sp>
        <p:nvSpPr>
          <p:cNvPr id="15" name="圆角矩形 36">
            <a:extLst>
              <a:ext uri="{FF2B5EF4-FFF2-40B4-BE49-F238E27FC236}">
                <a16:creationId xmlns:a16="http://schemas.microsoft.com/office/drawing/2014/main" id="{C931EE5C-A1AA-4D98-9051-A4C5E9D11158}"/>
              </a:ext>
            </a:extLst>
          </p:cNvPr>
          <p:cNvSpPr/>
          <p:nvPr/>
        </p:nvSpPr>
        <p:spPr>
          <a:xfrm>
            <a:off x="8441586" y="484908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广告平台审核</a:t>
            </a:r>
          </a:p>
        </p:txBody>
      </p:sp>
      <p:sp>
        <p:nvSpPr>
          <p:cNvPr id="16" name="圆角矩形 36">
            <a:extLst>
              <a:ext uri="{FF2B5EF4-FFF2-40B4-BE49-F238E27FC236}">
                <a16:creationId xmlns:a16="http://schemas.microsoft.com/office/drawing/2014/main" id="{348BA127-F2AA-4C7D-8F0F-71DEA6AA3635}"/>
              </a:ext>
            </a:extLst>
          </p:cNvPr>
          <p:cNvSpPr/>
          <p:nvPr/>
        </p:nvSpPr>
        <p:spPr>
          <a:xfrm>
            <a:off x="10307216" y="484908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法务服务</a:t>
            </a:r>
          </a:p>
        </p:txBody>
      </p:sp>
      <p:sp>
        <p:nvSpPr>
          <p:cNvPr id="17" name="圆角矩形 36">
            <a:extLst>
              <a:ext uri="{FF2B5EF4-FFF2-40B4-BE49-F238E27FC236}">
                <a16:creationId xmlns:a16="http://schemas.microsoft.com/office/drawing/2014/main" id="{7BA8714B-09C0-4C32-9780-EF3969F9EB02}"/>
              </a:ext>
            </a:extLst>
          </p:cNvPr>
          <p:cNvSpPr/>
          <p:nvPr/>
        </p:nvSpPr>
        <p:spPr>
          <a:xfrm>
            <a:off x="6575956" y="566507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企业开户</a:t>
            </a:r>
          </a:p>
        </p:txBody>
      </p:sp>
      <p:sp>
        <p:nvSpPr>
          <p:cNvPr id="18" name="圆角矩形 36">
            <a:extLst>
              <a:ext uri="{FF2B5EF4-FFF2-40B4-BE49-F238E27FC236}">
                <a16:creationId xmlns:a16="http://schemas.microsoft.com/office/drawing/2014/main" id="{066978FB-8952-4CBC-BDC4-63A5ED9E0A3B}"/>
              </a:ext>
            </a:extLst>
          </p:cNvPr>
          <p:cNvSpPr/>
          <p:nvPr/>
        </p:nvSpPr>
        <p:spPr>
          <a:xfrm>
            <a:off x="8441586" y="566507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企业实名</a:t>
            </a:r>
          </a:p>
        </p:txBody>
      </p:sp>
      <p:sp>
        <p:nvSpPr>
          <p:cNvPr id="19" name="圆角矩形 36">
            <a:extLst>
              <a:ext uri="{FF2B5EF4-FFF2-40B4-BE49-F238E27FC236}">
                <a16:creationId xmlns:a16="http://schemas.microsoft.com/office/drawing/2014/main" id="{B53710ED-0164-4FF2-98BF-262FFA1D3371}"/>
              </a:ext>
            </a:extLst>
          </p:cNvPr>
          <p:cNvSpPr/>
          <p:nvPr/>
        </p:nvSpPr>
        <p:spPr>
          <a:xfrm>
            <a:off x="10307216" y="569743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平台供应商管理</a:t>
            </a:r>
          </a:p>
        </p:txBody>
      </p:sp>
    </p:spTree>
    <p:extLst>
      <p:ext uri="{BB962C8B-B14F-4D97-AF65-F5344CB8AC3E}">
        <p14:creationId xmlns:p14="http://schemas.microsoft.com/office/powerpoint/2010/main" val="309772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59583ADD-8CD7-404A-A2FA-052E006F3246}"/>
              </a:ext>
            </a:extLst>
          </p:cNvPr>
          <p:cNvSpPr txBox="1"/>
          <p:nvPr/>
        </p:nvSpPr>
        <p:spPr>
          <a:xfrm>
            <a:off x="997406" y="329468"/>
            <a:ext cx="115717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产品介绍</a:t>
            </a:r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不动产权证识别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64EE52-A7C0-45D3-8BF7-BE06B3183591}"/>
              </a:ext>
            </a:extLst>
          </p:cNvPr>
          <p:cNvSpPr/>
          <p:nvPr/>
        </p:nvSpPr>
        <p:spPr>
          <a:xfrm>
            <a:off x="997406" y="1064827"/>
            <a:ext cx="10192211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支持不动产权证的关键字段识别，包括：使用期限、面积、用途、权利性质、权利类型、坐落、共有情况、权利人、权利其他情况等。各字段精度均处于业界领先水平，识别准确率达到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90%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以上。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03BF17-B8CA-41FF-9842-CB92F58E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70" y="1847855"/>
            <a:ext cx="9727536" cy="47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93">
            <a:extLst>
              <a:ext uri="{FF2B5EF4-FFF2-40B4-BE49-F238E27FC236}">
                <a16:creationId xmlns:a16="http://schemas.microsoft.com/office/drawing/2014/main" id="{BC54015B-4A05-4EDE-9800-07767AD11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672" y="347664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车牌识别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5084" name="Picture 2" descr="C:\Users\Administrator\Desktop\img\图片8.jpg图片8">
            <a:extLst>
              <a:ext uri="{FF2B5EF4-FFF2-40B4-BE49-F238E27FC236}">
                <a16:creationId xmlns:a16="http://schemas.microsoft.com/office/drawing/2014/main" id="{6EDAC2EE-A935-442B-90FD-FB2E40808FC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506538"/>
            <a:ext cx="484981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85" name="图片 4" descr="C:\Users\Administrator\Desktop\img\图片11.png图片11">
            <a:extLst>
              <a:ext uri="{FF2B5EF4-FFF2-40B4-BE49-F238E27FC236}">
                <a16:creationId xmlns:a16="http://schemas.microsoft.com/office/drawing/2014/main" id="{2C1842AC-671C-4872-8B45-6BF1E35E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625850"/>
            <a:ext cx="4833937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BDFEE1-CF8C-4ED8-9A64-218B9AAFCD11}"/>
              </a:ext>
            </a:extLst>
          </p:cNvPr>
          <p:cNvSpPr txBox="1"/>
          <p:nvPr/>
        </p:nvSpPr>
        <p:spPr>
          <a:xfrm>
            <a:off x="823776" y="1019789"/>
            <a:ext cx="11431588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支持对中国大陆机动车车牌的自动定位和识别，并返回地域编号和车牌号信息。</a:t>
            </a:r>
          </a:p>
        </p:txBody>
      </p:sp>
      <p:graphicFrame>
        <p:nvGraphicFramePr>
          <p:cNvPr id="7" name="Group 11">
            <a:extLst>
              <a:ext uri="{FF2B5EF4-FFF2-40B4-BE49-F238E27FC236}">
                <a16:creationId xmlns:a16="http://schemas.microsoft.com/office/drawing/2014/main" id="{56C000DE-58B9-4589-962A-B181F2ADE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50786"/>
              </p:ext>
            </p:extLst>
          </p:nvPr>
        </p:nvGraphicFramePr>
        <p:xfrm>
          <a:off x="5632450" y="2411824"/>
          <a:ext cx="5937250" cy="2214564"/>
        </p:xfrm>
        <a:graphic>
          <a:graphicData uri="http://schemas.openxmlformats.org/drawingml/2006/table">
            <a:tbl>
              <a:tblPr/>
              <a:tblGrid>
                <a:gridCol w="232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4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200">
                <a:tc row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车牌识别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腾讯</a:t>
                      </a:r>
                      <a:endParaRPr kumimoji="0" 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友商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召回率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准确率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召回率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准确率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3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识别结果去除尾字符匹配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98.73%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99.15%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80.08%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87.50%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识别结果去除首尾字符匹配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99.58%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100%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82.20%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89.81%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3"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识别结果全匹配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98.31%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55A1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98.72%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79.66%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tc>
                  <a:txBody>
                    <a:bodyPr/>
                    <a:lstStyle>
                      <a:lvl1pPr marL="0" marR="254000" indent="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1pPr>
                      <a:lvl2pPr marL="0" marR="254000" indent="1143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2pPr>
                      <a:lvl3pPr marL="0" marR="254000" indent="2286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3pPr>
                      <a:lvl4pPr marL="0" marR="254000" indent="3429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4pPr>
                      <a:lvl5pPr marL="0" marR="254000" indent="4572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5pPr>
                      <a:lvl6pPr marL="0" marR="254000" indent="5715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6pPr>
                      <a:lvl7pPr marL="0" marR="254000" indent="6858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7pPr>
                      <a:lvl8pPr marL="0" marR="254000" indent="8001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8pPr>
                      <a:lvl9pPr marL="0" marR="254000" indent="914400" algn="r" defTabSz="412750" rtl="0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 panose="020F0502020204030204"/>
                          <a:sym typeface="Helvetica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微软雅黑" panose="020B0503020204020204" charset="-122"/>
                        </a:rPr>
                        <a:t>87.04%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矩形 1">
            <a:extLst>
              <a:ext uri="{FF2B5EF4-FFF2-40B4-BE49-F238E27FC236}">
                <a16:creationId xmlns:a16="http://schemas.microsoft.com/office/drawing/2014/main" id="{DF92B399-8E2F-4BF8-BF67-B7587D9C0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1506538"/>
            <a:ext cx="5937250" cy="738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18" tIns="45718" rIns="45718" bIns="45718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车牌识别的召回率、准确率均在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98%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以上，处于业界领先水平。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适应各种实际应用中存在的异常情况，如复杂背景、强光照、大侧角、模糊等，具备非常高的复杂环境可用性。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286CEF-F211-4F9E-B6EC-E3CFE0B7EC88}"/>
              </a:ext>
            </a:extLst>
          </p:cNvPr>
          <p:cNvSpPr/>
          <p:nvPr/>
        </p:nvSpPr>
        <p:spPr>
          <a:xfrm>
            <a:off x="7960002" y="47930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2" name="圆角矩形 36">
            <a:extLst>
              <a:ext uri="{FF2B5EF4-FFF2-40B4-BE49-F238E27FC236}">
                <a16:creationId xmlns:a16="http://schemas.microsoft.com/office/drawing/2014/main" id="{CB0FADE9-84FB-4217-9BDF-DDE7DD7C20B1}"/>
              </a:ext>
            </a:extLst>
          </p:cNvPr>
          <p:cNvSpPr/>
          <p:nvPr/>
        </p:nvSpPr>
        <p:spPr>
          <a:xfrm>
            <a:off x="5742918" y="5310754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治安卡口违章</a:t>
            </a:r>
          </a:p>
        </p:txBody>
      </p:sp>
      <p:sp>
        <p:nvSpPr>
          <p:cNvPr id="13" name="圆角矩形 36">
            <a:extLst>
              <a:ext uri="{FF2B5EF4-FFF2-40B4-BE49-F238E27FC236}">
                <a16:creationId xmlns:a16="http://schemas.microsoft.com/office/drawing/2014/main" id="{2DEBB00C-8E72-4C35-8A6B-AF97DC9FE9B6}"/>
              </a:ext>
            </a:extLst>
          </p:cNvPr>
          <p:cNvSpPr/>
          <p:nvPr/>
        </p:nvSpPr>
        <p:spPr>
          <a:xfrm>
            <a:off x="7804423" y="5310754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停车场管理</a:t>
            </a:r>
          </a:p>
        </p:txBody>
      </p:sp>
      <p:sp>
        <p:nvSpPr>
          <p:cNvPr id="14" name="圆角矩形 36">
            <a:extLst>
              <a:ext uri="{FF2B5EF4-FFF2-40B4-BE49-F238E27FC236}">
                <a16:creationId xmlns:a16="http://schemas.microsoft.com/office/drawing/2014/main" id="{B7A32D89-17A3-4FCE-B655-D1872A21B1CE}"/>
              </a:ext>
            </a:extLst>
          </p:cNvPr>
          <p:cNvSpPr/>
          <p:nvPr/>
        </p:nvSpPr>
        <p:spPr>
          <a:xfrm>
            <a:off x="9865928" y="5290096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车辆维修登记</a:t>
            </a:r>
          </a:p>
        </p:txBody>
      </p:sp>
      <p:sp>
        <p:nvSpPr>
          <p:cNvPr id="15" name="圆角矩形 36">
            <a:extLst>
              <a:ext uri="{FF2B5EF4-FFF2-40B4-BE49-F238E27FC236}">
                <a16:creationId xmlns:a16="http://schemas.microsoft.com/office/drawing/2014/main" id="{6EA2D8B7-BE1A-40C9-87D6-B9D97371A832}"/>
              </a:ext>
            </a:extLst>
          </p:cNvPr>
          <p:cNvSpPr/>
          <p:nvPr/>
        </p:nvSpPr>
        <p:spPr>
          <a:xfrm>
            <a:off x="5742918" y="6018423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车辆销售</a:t>
            </a:r>
          </a:p>
        </p:txBody>
      </p:sp>
      <p:sp>
        <p:nvSpPr>
          <p:cNvPr id="16" name="圆角矩形 36">
            <a:extLst>
              <a:ext uri="{FF2B5EF4-FFF2-40B4-BE49-F238E27FC236}">
                <a16:creationId xmlns:a16="http://schemas.microsoft.com/office/drawing/2014/main" id="{9DC7BE03-5753-4796-A69E-B9F7FCDC39DA}"/>
              </a:ext>
            </a:extLst>
          </p:cNvPr>
          <p:cNvSpPr/>
          <p:nvPr/>
        </p:nvSpPr>
        <p:spPr>
          <a:xfrm>
            <a:off x="7802290" y="6018423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随手拍车牌</a:t>
            </a:r>
          </a:p>
        </p:txBody>
      </p:sp>
      <p:sp>
        <p:nvSpPr>
          <p:cNvPr id="17" name="圆角矩形 36">
            <a:extLst>
              <a:ext uri="{FF2B5EF4-FFF2-40B4-BE49-F238E27FC236}">
                <a16:creationId xmlns:a16="http://schemas.microsoft.com/office/drawing/2014/main" id="{233FAA03-FD45-4FB3-B684-7B407D26C3FA}"/>
              </a:ext>
            </a:extLst>
          </p:cNvPr>
          <p:cNvSpPr/>
          <p:nvPr/>
        </p:nvSpPr>
        <p:spPr>
          <a:xfrm>
            <a:off x="9865928" y="6018423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车管部门</a:t>
            </a:r>
          </a:p>
        </p:txBody>
      </p:sp>
    </p:spTree>
  </p:cSld>
  <p:clrMapOvr>
    <a:masterClrMapping/>
  </p:clrMapOvr>
  <p:transition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D27145F2-5008-456E-9FC6-03F2DBF45A1E}"/>
              </a:ext>
            </a:extLst>
          </p:cNvPr>
          <p:cNvSpPr txBox="1"/>
          <p:nvPr/>
        </p:nvSpPr>
        <p:spPr>
          <a:xfrm>
            <a:off x="1129382" y="307921"/>
            <a:ext cx="115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ea typeface="TTTGBMedium"/>
              </a:rPr>
              <a:t>OCR</a:t>
            </a:r>
            <a:r>
              <a:rPr lang="zh-CN" altLang="en-US" sz="2400" b="1" dirty="0">
                <a:ea typeface="TTTGBMedium"/>
              </a:rPr>
              <a:t>产品介绍</a:t>
            </a:r>
            <a:r>
              <a:rPr lang="en-US" altLang="zh-CN" sz="2400" b="1" dirty="0">
                <a:ea typeface="TTTGBMedium"/>
              </a:rPr>
              <a:t>——</a:t>
            </a:r>
            <a:r>
              <a:rPr lang="zh-CN" altLang="en-US" sz="2400" b="1" dirty="0">
                <a:ea typeface="TTTGBMedium"/>
              </a:rPr>
              <a:t>车辆</a:t>
            </a:r>
            <a:r>
              <a:rPr lang="en-US" altLang="zh-CN" sz="2400" b="1" dirty="0">
                <a:ea typeface="TTTGBMedium"/>
              </a:rPr>
              <a:t>VIN</a:t>
            </a:r>
            <a:r>
              <a:rPr lang="zh-CN" altLang="en-US" sz="2400" b="1" dirty="0">
                <a:ea typeface="TTTGBMedium"/>
              </a:rPr>
              <a:t>码识别</a:t>
            </a:r>
            <a:endParaRPr lang="id-ID" sz="2400" b="1" dirty="0">
              <a:ea typeface="TTTGBMediu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2B40E4-9CA7-47C2-9B8E-0D50AFD41EDE}"/>
              </a:ext>
            </a:extLst>
          </p:cNvPr>
          <p:cNvSpPr/>
          <p:nvPr/>
        </p:nvSpPr>
        <p:spPr>
          <a:xfrm>
            <a:off x="538332" y="1177191"/>
            <a:ext cx="10984499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车辆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VIN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码识别技术，支持识别、自动采集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位的车辆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VIN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码信息。主要适用于汽车保险、二手车交易市场、汽车维修等行业，为用户提供高效、准确的自动化识别及录入技术支持。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5611C8-B60F-4185-BA5D-1311D5137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66" y="1939915"/>
            <a:ext cx="9520068" cy="38470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EFCD24-3A91-4D53-9AC8-07BEEE6E33C6}"/>
              </a:ext>
            </a:extLst>
          </p:cNvPr>
          <p:cNvSpPr/>
          <p:nvPr/>
        </p:nvSpPr>
        <p:spPr>
          <a:xfrm>
            <a:off x="4522492" y="589307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码识别精度达到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179124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93">
            <a:extLst>
              <a:ext uri="{FF2B5EF4-FFF2-40B4-BE49-F238E27FC236}">
                <a16:creationId xmlns:a16="http://schemas.microsoft.com/office/drawing/2014/main" id="{7CFAF235-248E-4C97-B556-A98265343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940" y="440533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增值税发票识别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9155" name="图片 2">
            <a:extLst>
              <a:ext uri="{FF2B5EF4-FFF2-40B4-BE49-F238E27FC236}">
                <a16:creationId xmlns:a16="http://schemas.microsoft.com/office/drawing/2014/main" id="{D1CFD063-D6B6-4A93-B138-793FC134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3" y="2520708"/>
            <a:ext cx="48244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6896487-A4CC-4ECF-995F-944055C9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09188"/>
              </p:ext>
            </p:extLst>
          </p:nvPr>
        </p:nvGraphicFramePr>
        <p:xfrm>
          <a:off x="5801483" y="2043457"/>
          <a:ext cx="3854450" cy="4086225"/>
        </p:xfrm>
        <a:graphic>
          <a:graphicData uri="http://schemas.openxmlformats.org/drawingml/2006/table">
            <a:tbl>
              <a:tblPr/>
              <a:tblGrid>
                <a:gridCol w="1700213">
                  <a:extLst>
                    <a:ext uri="{9D8B030D-6E8A-4147-A177-3AD203B41FA5}">
                      <a16:colId xmlns:a16="http://schemas.microsoft.com/office/drawing/2014/main" val="2062195829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4100163141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3181150847"/>
                    </a:ext>
                  </a:extLst>
                </a:gridCol>
              </a:tblGrid>
              <a:tr h="371475">
                <a:tc rowSpan="2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发票识别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腾讯</a:t>
                      </a:r>
                    </a:p>
                  </a:txBody>
                  <a:tcPr anchor="ctr"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138879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召回率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准确率</a:t>
                      </a: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698901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发票代码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96.04%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97.98%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528610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发票号码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95.05%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98.46%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7365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开票日期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98.02%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938413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购买 方识别号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84.65%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100%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326560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税率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87.62%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97.25%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409991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合计金额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13542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合计税额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90.1%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96.3%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793279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价税合计（大写）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98.51%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56595"/>
                  </a:ext>
                </a:extLst>
              </a:tr>
              <a:tr h="371475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销售方识别号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86.63%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98.31%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horzOverflow="overflow">
                    <a:lnL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13233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9C924E2-F7BC-4574-BD0F-1573CF5E2422}"/>
              </a:ext>
            </a:extLst>
          </p:cNvPr>
          <p:cNvSpPr txBox="1"/>
          <p:nvPr/>
        </p:nvSpPr>
        <p:spPr>
          <a:xfrm>
            <a:off x="405783" y="1144681"/>
            <a:ext cx="114315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增值税发票已支持全字段识别，包括：价税合计、发票代码、发票号码、合计税额、合计金额、密码区、开票日期、税率、购买方识别号、销售方识别号等。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DC611C-0A5B-4F5A-AC9D-76EB4BEBC579}"/>
              </a:ext>
            </a:extLst>
          </p:cNvPr>
          <p:cNvSpPr/>
          <p:nvPr/>
        </p:nvSpPr>
        <p:spPr>
          <a:xfrm>
            <a:off x="10452412" y="26535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FB89E1C3-821E-4F1B-9EB5-510A07B42194}"/>
              </a:ext>
            </a:extLst>
          </p:cNvPr>
          <p:cNvSpPr/>
          <p:nvPr/>
        </p:nvSpPr>
        <p:spPr>
          <a:xfrm>
            <a:off x="10209758" y="329769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企业财务</a:t>
            </a:r>
          </a:p>
        </p:txBody>
      </p:sp>
      <p:sp>
        <p:nvSpPr>
          <p:cNvPr id="10" name="圆角矩形 36">
            <a:extLst>
              <a:ext uri="{FF2B5EF4-FFF2-40B4-BE49-F238E27FC236}">
                <a16:creationId xmlns:a16="http://schemas.microsoft.com/office/drawing/2014/main" id="{C4EE665A-59E2-4CD5-96A0-9BB0271649D5}"/>
              </a:ext>
            </a:extLst>
          </p:cNvPr>
          <p:cNvSpPr/>
          <p:nvPr/>
        </p:nvSpPr>
        <p:spPr>
          <a:xfrm>
            <a:off x="10209758" y="4104934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报销凭证录入</a:t>
            </a:r>
          </a:p>
        </p:txBody>
      </p:sp>
    </p:spTree>
  </p:cSld>
  <p:clrMapOvr>
    <a:masterClrMapping/>
  </p:clrMapOvr>
  <p:transition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93">
            <a:extLst>
              <a:ext uri="{FF2B5EF4-FFF2-40B4-BE49-F238E27FC236}">
                <a16:creationId xmlns:a16="http://schemas.microsoft.com/office/drawing/2014/main" id="{43531D21-85E0-4A8C-9D29-EE3A4FFB3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525" y="412794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购车发票识别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8131" name="图片 2">
            <a:extLst>
              <a:ext uri="{FF2B5EF4-FFF2-40B4-BE49-F238E27FC236}">
                <a16:creationId xmlns:a16="http://schemas.microsoft.com/office/drawing/2014/main" id="{7E4ECFF5-C116-47FF-B1C3-222C045F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84" y="2167281"/>
            <a:ext cx="5170941" cy="38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BEFB1A4-BDD5-48E1-A275-44E729E4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53568"/>
              </p:ext>
            </p:extLst>
          </p:nvPr>
        </p:nvGraphicFramePr>
        <p:xfrm>
          <a:off x="6300750" y="2125900"/>
          <a:ext cx="3806636" cy="4319312"/>
        </p:xfrm>
        <a:graphic>
          <a:graphicData uri="http://schemas.openxmlformats.org/drawingml/2006/table">
            <a:tbl>
              <a:tblPr/>
              <a:tblGrid>
                <a:gridCol w="1189993">
                  <a:extLst>
                    <a:ext uri="{9D8B030D-6E8A-4147-A177-3AD203B41FA5}">
                      <a16:colId xmlns:a16="http://schemas.microsoft.com/office/drawing/2014/main" val="2612726637"/>
                    </a:ext>
                  </a:extLst>
                </a:gridCol>
                <a:gridCol w="1304125">
                  <a:extLst>
                    <a:ext uri="{9D8B030D-6E8A-4147-A177-3AD203B41FA5}">
                      <a16:colId xmlns:a16="http://schemas.microsoft.com/office/drawing/2014/main" val="2699119087"/>
                    </a:ext>
                  </a:extLst>
                </a:gridCol>
                <a:gridCol w="1312518">
                  <a:extLst>
                    <a:ext uri="{9D8B030D-6E8A-4147-A177-3AD203B41FA5}">
                      <a16:colId xmlns:a16="http://schemas.microsoft.com/office/drawing/2014/main" val="581970559"/>
                    </a:ext>
                  </a:extLst>
                </a:gridCol>
              </a:tblGrid>
              <a:tr h="269957">
                <a:tc rowSpan="2">
                  <a:txBody>
                    <a:bodyPr/>
                    <a:lstStyle/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购车发票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腾讯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66112"/>
                  </a:ext>
                </a:extLst>
              </a:tr>
              <a:tr h="269957">
                <a:tc vMerge="1"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召回率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准确率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3028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机打号码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92.64%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92.64%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01177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机打代码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99.42%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100%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96433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发票号码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93.79%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94.34%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288613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发票代码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92.83%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99.38%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70681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身份证号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97.29%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99.01%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349803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发票日期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97.09%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99.8%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712172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车辆识别代号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94.77%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97.6%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081432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销货单位名称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94.77%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95.32%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413135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购买方名称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92.44%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93.71%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805124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不含税价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92.82%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95.79%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724527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税率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90.89%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95.71%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751390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价税合计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92.83%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92.83%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938326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价税合计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(</a:t>
                      </a: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小写</a:t>
                      </a: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)</a:t>
                      </a:r>
                      <a:endParaRPr kumimoji="0" lang="en-US" altLang="zh-CN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99.42%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99.42%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230496"/>
                  </a:ext>
                </a:extLst>
              </a:tr>
              <a:tr h="269957"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增值税税额</a:t>
                      </a:r>
                      <a:endParaRPr kumimoji="0" lang="zh-CN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Helvetica Light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95.74%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41275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indent="1143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indent="2286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indent="3429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indent="457200" defTabSz="412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4572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9144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13716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1828800" indent="457200" defTabSz="41275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41275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Light"/>
                        </a:rPr>
                        <a:t>96.3%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62952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639CD46-63E6-463B-B092-BF0BCD954BB2}"/>
              </a:ext>
            </a:extLst>
          </p:cNvPr>
          <p:cNvSpPr txBox="1"/>
          <p:nvPr/>
        </p:nvSpPr>
        <p:spPr>
          <a:xfrm>
            <a:off x="413948" y="1191461"/>
            <a:ext cx="115712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购车发票识别，已支持多种关键字段识别，包括：机打号码、机打代码、发票号码、发票代码、身份证号、发票日期、车辆识别代号、销货单位名称、购买方名称、不含税价、税率、价税合计、价税合计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小写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、增值税税额等。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96C5F4-298E-454D-9E24-FBADFD350235}"/>
              </a:ext>
            </a:extLst>
          </p:cNvPr>
          <p:cNvSpPr/>
          <p:nvPr/>
        </p:nvSpPr>
        <p:spPr>
          <a:xfrm>
            <a:off x="10486720" y="25017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7" name="圆角矩形 36">
            <a:extLst>
              <a:ext uri="{FF2B5EF4-FFF2-40B4-BE49-F238E27FC236}">
                <a16:creationId xmlns:a16="http://schemas.microsoft.com/office/drawing/2014/main" id="{E3DE67AB-DB14-4400-863D-C7E3968B93B2}"/>
              </a:ext>
            </a:extLst>
          </p:cNvPr>
          <p:cNvSpPr/>
          <p:nvPr/>
        </p:nvSpPr>
        <p:spPr>
          <a:xfrm>
            <a:off x="10244066" y="3145852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汽车金融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CE65DEA6-3F14-42D1-BDB3-2FA68D9C483D}"/>
              </a:ext>
            </a:extLst>
          </p:cNvPr>
          <p:cNvSpPr/>
          <p:nvPr/>
        </p:nvSpPr>
        <p:spPr>
          <a:xfrm>
            <a:off x="10244066" y="3953095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汽车销售</a:t>
            </a:r>
          </a:p>
        </p:txBody>
      </p:sp>
      <p:sp>
        <p:nvSpPr>
          <p:cNvPr id="9" name="圆角矩形 36">
            <a:extLst>
              <a:ext uri="{FF2B5EF4-FFF2-40B4-BE49-F238E27FC236}">
                <a16:creationId xmlns:a16="http://schemas.microsoft.com/office/drawing/2014/main" id="{74FF7FF0-B830-43B1-8CBB-D7670859659D}"/>
              </a:ext>
            </a:extLst>
          </p:cNvPr>
          <p:cNvSpPr/>
          <p:nvPr/>
        </p:nvSpPr>
        <p:spPr>
          <a:xfrm>
            <a:off x="10244066" y="4760338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企业财务</a:t>
            </a:r>
          </a:p>
        </p:txBody>
      </p:sp>
    </p:spTree>
  </p:cSld>
  <p:clrMapOvr>
    <a:masterClrMapping/>
  </p:clrMapOvr>
  <p:transition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E3731D-5E20-4AF1-A884-2A2908CD1A51}"/>
              </a:ext>
            </a:extLst>
          </p:cNvPr>
          <p:cNvSpPr/>
          <p:nvPr/>
        </p:nvSpPr>
        <p:spPr>
          <a:xfrm>
            <a:off x="628003" y="3044279"/>
            <a:ext cx="113278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OCR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是把各类图片中的文字提取出来的服务</a:t>
            </a:r>
            <a:endParaRPr lang="en-US" altLang="zh-CN" sz="4400" dirty="0">
              <a:latin typeface="微软雅黑" panose="020B0503020204020204" charset="-122"/>
              <a:ea typeface="微软雅黑" panose="020B0503020204020204" charset="-122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74387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DD79E1E3-E6CD-40FE-B017-C7F1DCCF6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573" y="318053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多种票据识别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2CF700-CE6B-4B45-9CD7-FA66E8DA78E5}"/>
              </a:ext>
            </a:extLst>
          </p:cNvPr>
          <p:cNvSpPr/>
          <p:nvPr/>
        </p:nvSpPr>
        <p:spPr>
          <a:xfrm>
            <a:off x="274866" y="4812576"/>
            <a:ext cx="3018494" cy="7489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支持火车票全部字段的识别，包括：编号、席别、票价、姓名、座位号、出发时间、出发站、到达站、车次等。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572D3-7B29-487F-BF74-A68B5FA12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" y="2274633"/>
            <a:ext cx="2819389" cy="17579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F66469-B395-486F-8721-4B72610F3B15}"/>
              </a:ext>
            </a:extLst>
          </p:cNvPr>
          <p:cNvSpPr/>
          <p:nvPr/>
        </p:nvSpPr>
        <p:spPr>
          <a:xfrm>
            <a:off x="999573" y="589338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SC-Regular"/>
              </a:rPr>
              <a:t>火车票识别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ECA110-2A51-4B75-9789-E7397824BAA7}"/>
              </a:ext>
            </a:extLst>
          </p:cNvPr>
          <p:cNvSpPr/>
          <p:nvPr/>
        </p:nvSpPr>
        <p:spPr>
          <a:xfrm>
            <a:off x="3267079" y="588314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SC-Regular"/>
              </a:rPr>
              <a:t>出租车发票识别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08B0BB-6CF6-41E4-9D52-06EC8DD9C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27" y="1853685"/>
            <a:ext cx="1225028" cy="290245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01AE14E-525C-474B-8222-5B30DC05BB11}"/>
              </a:ext>
            </a:extLst>
          </p:cNvPr>
          <p:cNvSpPr/>
          <p:nvPr/>
        </p:nvSpPr>
        <p:spPr>
          <a:xfrm>
            <a:off x="3507766" y="4823512"/>
            <a:ext cx="1559484" cy="7489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支持关键字段发票号码、发票代码、金额、日期等识别。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05BAB2-08EF-48A8-850C-7FB1D04BBC95}"/>
              </a:ext>
            </a:extLst>
          </p:cNvPr>
          <p:cNvSpPr txBox="1"/>
          <p:nvPr/>
        </p:nvSpPr>
        <p:spPr>
          <a:xfrm>
            <a:off x="364242" y="1138477"/>
            <a:ext cx="114315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主要用于企业财务报销及票据录入场景，支持火车票、出租车发票、定额发票、机票行程单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defTabSz="825500"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支持票据混合排布识别。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5AE7B2-ABE8-4E0A-962B-CE9913E08527}"/>
              </a:ext>
            </a:extLst>
          </p:cNvPr>
          <p:cNvSpPr/>
          <p:nvPr/>
        </p:nvSpPr>
        <p:spPr>
          <a:xfrm>
            <a:off x="5702758" y="589338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SC-Regular"/>
              </a:rPr>
              <a:t>定额发票识别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20CB7D-ED7D-4CFF-BEDD-E1B1D7A49927}"/>
              </a:ext>
            </a:extLst>
          </p:cNvPr>
          <p:cNvSpPr/>
          <p:nvPr/>
        </p:nvSpPr>
        <p:spPr>
          <a:xfrm>
            <a:off x="5566272" y="4876034"/>
            <a:ext cx="2367132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支持发票号码、发票代码及金额等关键字段识别。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0E8F87-E408-4C34-97BB-FF55D5C11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08" y="2274633"/>
            <a:ext cx="2799655" cy="19333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E91803-D283-40B6-A63D-D2C75E9E0F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81" y="2376996"/>
            <a:ext cx="3407848" cy="157012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138BDDD-8C03-47FB-B230-123B89AAD85C}"/>
              </a:ext>
            </a:extLst>
          </p:cNvPr>
          <p:cNvSpPr/>
          <p:nvPr/>
        </p:nvSpPr>
        <p:spPr>
          <a:xfrm>
            <a:off x="8858598" y="589338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SC-Regular"/>
              </a:rPr>
              <a:t>机票行程单识别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BD63F4-E77F-44F2-8C44-F4D32258C691}"/>
              </a:ext>
            </a:extLst>
          </p:cNvPr>
          <p:cNvSpPr/>
          <p:nvPr/>
        </p:nvSpPr>
        <p:spPr>
          <a:xfrm>
            <a:off x="8514556" y="4823512"/>
            <a:ext cx="3154475" cy="7489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支持姓名、身份证件号码、航班号、票价 、合计、电子客票号码、填开日期等关键字段识别。</a:t>
            </a:r>
          </a:p>
        </p:txBody>
      </p:sp>
    </p:spTree>
    <p:extLst>
      <p:ext uri="{BB962C8B-B14F-4D97-AF65-F5344CB8AC3E}">
        <p14:creationId xmlns:p14="http://schemas.microsoft.com/office/powerpoint/2010/main" val="1708958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9DFE593C-B523-41E9-9769-A78FCC5B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45" y="319329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金融票据整单识别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8CC1C7-298E-42F5-A611-93B01FCBBB37}"/>
              </a:ext>
            </a:extLst>
          </p:cNvPr>
          <p:cNvSpPr/>
          <p:nvPr/>
        </p:nvSpPr>
        <p:spPr>
          <a:xfrm>
            <a:off x="310357" y="1304368"/>
            <a:ext cx="11571286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整单识别支持支票（现金支票、普通支票及转账支票）、商业汇票（含银行承兑汇票、商业承兑汇票）以及进账单等，字段包括：小写金额、大写金额、出票账号、出票全称、收款全称、出票银行、收款银行、收款账号、付款行编号、开户银行、支票种类、支票编号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5DF2A-3953-4671-9070-73A34AF41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53" y="2202774"/>
            <a:ext cx="6552480" cy="39191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19D998-BDEB-408F-939C-A680215108FE}"/>
              </a:ext>
            </a:extLst>
          </p:cNvPr>
          <p:cNvSpPr/>
          <p:nvPr/>
        </p:nvSpPr>
        <p:spPr>
          <a:xfrm>
            <a:off x="7867290" y="3141209"/>
            <a:ext cx="37994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识别字段精度均处于业界领先水平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金融票据识别转账支票关键字段识别准确率均值达到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进账单大小写金额、收款帐号等字段识别准确率达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272850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40DA4005-373A-4C46-B030-D1BBE447E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45" y="359568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金融票据切片识别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3C04D-A222-4A75-8DA2-EE097E47C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61" y="1965425"/>
            <a:ext cx="6485483" cy="41981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526D75-A235-442F-B8DF-A26FF0371699}"/>
              </a:ext>
            </a:extLst>
          </p:cNvPr>
          <p:cNvSpPr/>
          <p:nvPr/>
        </p:nvSpPr>
        <p:spPr>
          <a:xfrm>
            <a:off x="366222" y="1350093"/>
            <a:ext cx="11242291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切片识别支持金融行业常见票据的重要切片字段识别，包括金额、账号、日期、凭证号码等。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020A6C-9E99-4F35-8B8D-9DB05C0DCD27}"/>
              </a:ext>
            </a:extLst>
          </p:cNvPr>
          <p:cNvSpPr/>
          <p:nvPr/>
        </p:nvSpPr>
        <p:spPr>
          <a:xfrm>
            <a:off x="9468184" y="42207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应用场景</a:t>
            </a:r>
            <a:endParaRPr lang="zh-CN" altLang="en-US" dirty="0"/>
          </a:p>
        </p:txBody>
      </p:sp>
      <p:sp>
        <p:nvSpPr>
          <p:cNvPr id="10" name="圆角矩形 36">
            <a:extLst>
              <a:ext uri="{FF2B5EF4-FFF2-40B4-BE49-F238E27FC236}">
                <a16:creationId xmlns:a16="http://schemas.microsoft.com/office/drawing/2014/main" id="{48360037-FD26-4BA5-8A34-573BABB19F6F}"/>
              </a:ext>
            </a:extLst>
          </p:cNvPr>
          <p:cNvSpPr/>
          <p:nvPr/>
        </p:nvSpPr>
        <p:spPr>
          <a:xfrm>
            <a:off x="8363564" y="477244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银行单据录入</a:t>
            </a:r>
            <a:endParaRPr kumimoji="1"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36">
            <a:extLst>
              <a:ext uri="{FF2B5EF4-FFF2-40B4-BE49-F238E27FC236}">
                <a16:creationId xmlns:a16="http://schemas.microsoft.com/office/drawing/2014/main" id="{F7CCA1F3-8196-426E-B3E1-94D50ABB10BA}"/>
              </a:ext>
            </a:extLst>
          </p:cNvPr>
          <p:cNvSpPr/>
          <p:nvPr/>
        </p:nvSpPr>
        <p:spPr>
          <a:xfrm>
            <a:off x="10197080" y="4772441"/>
            <a:ext cx="1593304" cy="490538"/>
          </a:xfrm>
          <a:prstGeom prst="roundRect">
            <a:avLst/>
          </a:prstGeom>
          <a:solidFill>
            <a:srgbClr val="0070C0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/>
            <a:r>
              <a:rPr kumimoji="1" lang="zh-CN" altLang="en-US" sz="1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同业间清算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421DD4-84C5-44E5-AA8D-EFE78F9BB25B}"/>
              </a:ext>
            </a:extLst>
          </p:cNvPr>
          <p:cNvSpPr/>
          <p:nvPr/>
        </p:nvSpPr>
        <p:spPr>
          <a:xfrm>
            <a:off x="8363564" y="2928328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切片识别准确率达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967488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93">
            <a:extLst>
              <a:ext uri="{FF2B5EF4-FFF2-40B4-BE49-F238E27FC236}">
                <a16:creationId xmlns:a16="http://schemas.microsoft.com/office/drawing/2014/main" id="{C4CFC2B7-3E01-4B91-85E5-BCF37FEA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538" y="315118"/>
            <a:ext cx="11571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名片识别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pic>
        <p:nvPicPr>
          <p:cNvPr id="44035" name="图片 2">
            <a:extLst>
              <a:ext uri="{FF2B5EF4-FFF2-40B4-BE49-F238E27FC236}">
                <a16:creationId xmlns:a16="http://schemas.microsoft.com/office/drawing/2014/main" id="{B9FDA1B5-148F-4638-B62D-ED3A37C1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643063"/>
            <a:ext cx="3605213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3">
            <a:extLst>
              <a:ext uri="{FF2B5EF4-FFF2-40B4-BE49-F238E27FC236}">
                <a16:creationId xmlns:a16="http://schemas.microsoft.com/office/drawing/2014/main" id="{2CE804E5-9E87-4571-A549-7E2F8B3C0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4171950"/>
            <a:ext cx="3605213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矩形 4">
            <a:extLst>
              <a:ext uri="{FF2B5EF4-FFF2-40B4-BE49-F238E27FC236}">
                <a16:creationId xmlns:a16="http://schemas.microsoft.com/office/drawing/2014/main" id="{F0FF6CC3-8113-4233-9707-0ABF19D38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2251075"/>
            <a:ext cx="104616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简体中文名片识别示意图</a:t>
            </a:r>
          </a:p>
        </p:txBody>
      </p:sp>
      <p:sp>
        <p:nvSpPr>
          <p:cNvPr id="44038" name="矩形 5">
            <a:extLst>
              <a:ext uri="{FF2B5EF4-FFF2-40B4-BE49-F238E27FC236}">
                <a16:creationId xmlns:a16="http://schemas.microsoft.com/office/drawing/2014/main" id="{25853A4E-84BF-4E1B-9077-6CA0B827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4999038"/>
            <a:ext cx="9334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繁体中文名片识别示意图</a:t>
            </a:r>
          </a:p>
        </p:txBody>
      </p:sp>
      <p:sp>
        <p:nvSpPr>
          <p:cNvPr id="44039" name="矩形 6">
            <a:extLst>
              <a:ext uri="{FF2B5EF4-FFF2-40B4-BE49-F238E27FC236}">
                <a16:creationId xmlns:a16="http://schemas.microsoft.com/office/drawing/2014/main" id="{F4E8415B-E8C3-442A-BA9F-4C217D65F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8" y="1512479"/>
            <a:ext cx="5400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腾讯云的全新版本的名片识别已在在企业微信上线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0B0C0-169B-4337-96BA-7A9E08E7ECB2}"/>
              </a:ext>
            </a:extLst>
          </p:cNvPr>
          <p:cNvSpPr txBox="1"/>
          <p:nvPr/>
        </p:nvSpPr>
        <p:spPr>
          <a:xfrm>
            <a:off x="534987" y="964092"/>
            <a:ext cx="10899726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支持对名片各字段的自动定位与识别，包含姓名、电话、手机号、邮箱、公司、部门、职位、网址、地址、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、微信、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MSN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等。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5ABEE89-8EEA-4383-8F28-5EBA8EA3C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6748"/>
              </p:ext>
            </p:extLst>
          </p:nvPr>
        </p:nvGraphicFramePr>
        <p:xfrm>
          <a:off x="5795096" y="4771279"/>
          <a:ext cx="5989464" cy="15406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4218">
                  <a:extLst>
                    <a:ext uri="{9D8B030D-6E8A-4147-A177-3AD203B41FA5}">
                      <a16:colId xmlns:a16="http://schemas.microsoft.com/office/drawing/2014/main" val="4010416103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4047900344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4263919955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2146061899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1001550929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1459215380"/>
                    </a:ext>
                  </a:extLst>
                </a:gridCol>
                <a:gridCol w="777541">
                  <a:extLst>
                    <a:ext uri="{9D8B030D-6E8A-4147-A177-3AD203B41FA5}">
                      <a16:colId xmlns:a16="http://schemas.microsoft.com/office/drawing/2014/main" val="922349852"/>
                    </a:ext>
                  </a:extLst>
                </a:gridCol>
              </a:tblGrid>
              <a:tr h="3990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名片类型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腾讯优图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友商</a:t>
                      </a:r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友商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913138"/>
                  </a:ext>
                </a:extLst>
              </a:tr>
              <a:tr h="33250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召回率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准确率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召回率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准确率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召回率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准确率</a:t>
                      </a:r>
                      <a:endParaRPr lang="zh-CN" alt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934068"/>
                  </a:ext>
                </a:extLst>
              </a:tr>
              <a:tr h="4045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中文名片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84.06%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83.68%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76.78%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4525066"/>
                  </a:ext>
                </a:extLst>
              </a:tr>
              <a:tr h="4045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英文名片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93.09%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91.62%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85.22%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72.47%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64.60%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1410951"/>
                  </a:ext>
                </a:extLst>
              </a:tr>
            </a:tbl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C5F51895-CD6C-4006-AD63-F83D4E5244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197890"/>
              </p:ext>
            </p:extLst>
          </p:nvPr>
        </p:nvGraphicFramePr>
        <p:xfrm>
          <a:off x="6429183" y="1924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88389790"/>
      </p:ext>
    </p:extLst>
  </p:cSld>
  <p:clrMapOvr>
    <a:masterClrMapping/>
  </p:clrMapOvr>
  <p:transition advTm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63BB8E33-DC51-483E-AB73-7ECDC0E28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538" y="324603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电子运单识别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806929-FDBD-472B-9074-330A610934B7}"/>
              </a:ext>
            </a:extLst>
          </p:cNvPr>
          <p:cNvSpPr/>
          <p:nvPr/>
        </p:nvSpPr>
        <p:spPr>
          <a:xfrm>
            <a:off x="385517" y="1077688"/>
            <a:ext cx="1070983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rPr>
              <a:t>支持各种电子运单版式的识别，关键字段包括：收件人姓名、收件人电话、收件人地址、寄件人姓名、寄件人电话、寄件人地址、运单号等。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Helvetic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D0BD11-6757-4038-A889-0B59EB6B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24" y="1872587"/>
            <a:ext cx="8652819" cy="3907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1701AA-410B-41D0-9710-64F55B80C0BE}"/>
              </a:ext>
            </a:extLst>
          </p:cNvPr>
          <p:cNvSpPr/>
          <p:nvPr/>
        </p:nvSpPr>
        <p:spPr>
          <a:xfrm>
            <a:off x="3544113" y="5918621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收件人电话、运单号等字段识别准确率达到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953549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17817102-1E2C-4002-95D3-39A2B140D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672" y="310354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产品介绍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定制化模板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AE64397-D8BD-40DA-9500-29E9330ED726}"/>
              </a:ext>
            </a:extLst>
          </p:cNvPr>
          <p:cNvSpPr/>
          <p:nvPr/>
        </p:nvSpPr>
        <p:spPr>
          <a:xfrm>
            <a:off x="798786" y="1831543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客户有需求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F1A707-B3C3-4C17-B55D-04E5CCA65ED4}"/>
              </a:ext>
            </a:extLst>
          </p:cNvPr>
          <p:cNvSpPr txBox="1"/>
          <p:nvPr/>
        </p:nvSpPr>
        <p:spPr>
          <a:xfrm>
            <a:off x="3514455" y="1120480"/>
            <a:ext cx="7947135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defTabSz="825500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在项目有一定规模的情况下，支持特殊模板定制，需要客户提供大量数据样本（一般最少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5000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张），根据复杂程度不同定制周期不定，一般在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2-3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周左右。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F61E01-9013-4055-B086-B1649CBEC56F}"/>
              </a:ext>
            </a:extLst>
          </p:cNvPr>
          <p:cNvSpPr/>
          <p:nvPr/>
        </p:nvSpPr>
        <p:spPr>
          <a:xfrm>
            <a:off x="904919" y="12567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PingFangSC-Regular"/>
              </a:rPr>
              <a:t>一般定制流程</a:t>
            </a:r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54D3C593-19CB-4E47-A1BB-AA2B349389C4}"/>
              </a:ext>
            </a:extLst>
          </p:cNvPr>
          <p:cNvSpPr/>
          <p:nvPr/>
        </p:nvSpPr>
        <p:spPr>
          <a:xfrm>
            <a:off x="1292771" y="2293505"/>
            <a:ext cx="630621" cy="321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DF3C7F-A35B-441E-B574-C314DA00B3C7}"/>
              </a:ext>
            </a:extLst>
          </p:cNvPr>
          <p:cNvSpPr/>
          <p:nvPr/>
        </p:nvSpPr>
        <p:spPr>
          <a:xfrm>
            <a:off x="798783" y="2636911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沟通版式及预期字段准确率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C20110A1-5C21-418A-A6DB-C579BB8B0E46}"/>
              </a:ext>
            </a:extLst>
          </p:cNvPr>
          <p:cNvSpPr/>
          <p:nvPr/>
        </p:nvSpPr>
        <p:spPr>
          <a:xfrm>
            <a:off x="1292771" y="3120371"/>
            <a:ext cx="630621" cy="341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200621-A087-4A9A-A619-DD9E5A09CF37}"/>
              </a:ext>
            </a:extLst>
          </p:cNvPr>
          <p:cNvSpPr/>
          <p:nvPr/>
        </p:nvSpPr>
        <p:spPr>
          <a:xfrm>
            <a:off x="798783" y="3469908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评估需求可满足情况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5EEE5C4B-964C-4E5F-B313-31ECD7A42A77}"/>
              </a:ext>
            </a:extLst>
          </p:cNvPr>
          <p:cNvSpPr/>
          <p:nvPr/>
        </p:nvSpPr>
        <p:spPr>
          <a:xfrm>
            <a:off x="1292768" y="3942619"/>
            <a:ext cx="630621" cy="360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B763F2-AD2E-45F0-B7DB-959C1CC0C2D4}"/>
              </a:ext>
            </a:extLst>
          </p:cNvPr>
          <p:cNvSpPr/>
          <p:nvPr/>
        </p:nvSpPr>
        <p:spPr>
          <a:xfrm>
            <a:off x="798783" y="4313654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签合同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D7819046-F9C5-4FAE-AF6A-3BE18EF1FCDA}"/>
              </a:ext>
            </a:extLst>
          </p:cNvPr>
          <p:cNvSpPr/>
          <p:nvPr/>
        </p:nvSpPr>
        <p:spPr>
          <a:xfrm>
            <a:off x="1292768" y="4775616"/>
            <a:ext cx="630621" cy="343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309710C-786C-4CED-AC16-98F367F460F2}"/>
              </a:ext>
            </a:extLst>
          </p:cNvPr>
          <p:cNvSpPr/>
          <p:nvPr/>
        </p:nvSpPr>
        <p:spPr>
          <a:xfrm>
            <a:off x="798783" y="5119022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客户提供样本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7346A93-1C2C-4128-AE47-F2E6BC98C14C}"/>
              </a:ext>
            </a:extLst>
          </p:cNvPr>
          <p:cNvSpPr/>
          <p:nvPr/>
        </p:nvSpPr>
        <p:spPr>
          <a:xfrm>
            <a:off x="1292768" y="5590104"/>
            <a:ext cx="630621" cy="343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101E84D-56E5-4212-B702-6F7100A889EB}"/>
              </a:ext>
            </a:extLst>
          </p:cNvPr>
          <p:cNvSpPr/>
          <p:nvPr/>
        </p:nvSpPr>
        <p:spPr>
          <a:xfrm>
            <a:off x="798781" y="5942630"/>
            <a:ext cx="1618593" cy="46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交付定制模板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98F2CB-666E-4171-BCEF-E932ED25F9B1}"/>
              </a:ext>
            </a:extLst>
          </p:cNvPr>
          <p:cNvSpPr/>
          <p:nvPr/>
        </p:nvSpPr>
        <p:spPr>
          <a:xfrm>
            <a:off x="7431753" y="3605768"/>
            <a:ext cx="725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TTTGBMedium"/>
                <a:ea typeface="TTTGBMedium"/>
                <a:cs typeface="TTTGBMedium"/>
              </a:rPr>
              <a:t>VS</a:t>
            </a:r>
            <a:endParaRPr lang="zh-CN" altLang="en-US" sz="40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655C737-D264-49F7-A561-040972EB579E}"/>
              </a:ext>
            </a:extLst>
          </p:cNvPr>
          <p:cNvGrpSpPr/>
          <p:nvPr/>
        </p:nvGrpSpPr>
        <p:grpSpPr>
          <a:xfrm>
            <a:off x="4534968" y="2062524"/>
            <a:ext cx="6426417" cy="4210838"/>
            <a:chOff x="4371682" y="2062524"/>
            <a:chExt cx="6426417" cy="421083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032C84-B3BD-46AC-88B0-DC1880FAAD79}"/>
                </a:ext>
              </a:extLst>
            </p:cNvPr>
            <p:cNvSpPr/>
            <p:nvPr/>
          </p:nvSpPr>
          <p:spPr>
            <a:xfrm>
              <a:off x="9047021" y="2062524"/>
              <a:ext cx="172431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TTGBMedium"/>
                  <a:ea typeface="TTTGBMedium"/>
                  <a:cs typeface="TTTGBMedium"/>
                </a:rPr>
                <a:t>自定义模板</a:t>
              </a:r>
              <a:endParaRPr lang="en-US" altLang="zh-CN" sz="2400" b="1" dirty="0">
                <a:latin typeface="TTTGBMedium"/>
                <a:ea typeface="TTTGBMedium"/>
                <a:cs typeface="TTTGBMedium"/>
              </a:endParaRPr>
            </a:p>
            <a:p>
              <a:pPr algn="ctr"/>
              <a:r>
                <a:rPr lang="zh-CN" altLang="en-US" b="1" dirty="0">
                  <a:ea typeface="TTTGBMedium"/>
                </a:rPr>
                <a:t>（其他竞品）</a:t>
              </a:r>
              <a:endParaRPr lang="zh-CN" altLang="en-US" dirty="0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51ED498-B63C-4D5D-A4ED-072CD5F8F3F2}"/>
                </a:ext>
              </a:extLst>
            </p:cNvPr>
            <p:cNvGrpSpPr/>
            <p:nvPr/>
          </p:nvGrpSpPr>
          <p:grpSpPr>
            <a:xfrm>
              <a:off x="4371682" y="2062524"/>
              <a:ext cx="1784480" cy="4210838"/>
              <a:chOff x="4371682" y="2062524"/>
              <a:chExt cx="1784480" cy="421083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62392B9-8C4A-4275-B410-DA742B4006FE}"/>
                  </a:ext>
                </a:extLst>
              </p:cNvPr>
              <p:cNvSpPr/>
              <p:nvPr/>
            </p:nvSpPr>
            <p:spPr>
              <a:xfrm>
                <a:off x="4371682" y="2062524"/>
                <a:ext cx="172431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TTTGBMedium"/>
                    <a:ea typeface="TTTGBMedium"/>
                    <a:cs typeface="TTTGBMedium"/>
                  </a:rPr>
                  <a:t>定制化模板</a:t>
                </a:r>
                <a:endParaRPr lang="en-US" altLang="zh-CN" sz="2400" b="1" dirty="0">
                  <a:latin typeface="TTTGBMedium"/>
                  <a:ea typeface="TTTGBMedium"/>
                  <a:cs typeface="TTTGBMedium"/>
                </a:endParaRPr>
              </a:p>
              <a:p>
                <a:pPr algn="ctr"/>
                <a:r>
                  <a:rPr lang="zh-CN" altLang="en-US" b="1" dirty="0">
                    <a:ea typeface="TTTGBMedium"/>
                  </a:rPr>
                  <a:t>（我们提供）</a:t>
                </a:r>
                <a:endParaRPr lang="zh-CN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53CC8F5-D0A2-4D0F-BB58-76331A4D557D}"/>
                  </a:ext>
                </a:extLst>
              </p:cNvPr>
              <p:cNvSpPr/>
              <p:nvPr/>
            </p:nvSpPr>
            <p:spPr>
              <a:xfrm>
                <a:off x="4633998" y="3054766"/>
                <a:ext cx="14195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准确率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++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B301FE6-3A88-4E82-B55B-EF8AAC07131E}"/>
                  </a:ext>
                </a:extLst>
              </p:cNvPr>
              <p:cNvSpPr/>
              <p:nvPr/>
            </p:nvSpPr>
            <p:spPr>
              <a:xfrm>
                <a:off x="4428830" y="3789087"/>
                <a:ext cx="17273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使用效果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++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A13AEC1-1677-4786-99B5-7E34EF41D543}"/>
                  </a:ext>
                </a:extLst>
              </p:cNvPr>
              <p:cNvSpPr/>
              <p:nvPr/>
            </p:nvSpPr>
            <p:spPr>
              <a:xfrm>
                <a:off x="4553100" y="4523408"/>
                <a:ext cx="15103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落地速度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-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5D9DF1-9585-4A14-8C06-93BF00DD2F4E}"/>
                  </a:ext>
                </a:extLst>
              </p:cNvPr>
              <p:cNvSpPr/>
              <p:nvPr/>
            </p:nvSpPr>
            <p:spPr>
              <a:xfrm>
                <a:off x="4732636" y="5208591"/>
                <a:ext cx="12025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适应性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-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D679C5C-FED0-4983-8ECD-E662EAFCF0C8}"/>
                  </a:ext>
                </a:extLst>
              </p:cNvPr>
              <p:cNvSpPr/>
              <p:nvPr/>
            </p:nvSpPr>
            <p:spPr>
              <a:xfrm>
                <a:off x="4912172" y="5811697"/>
                <a:ext cx="8947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成本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TTGBMedium"/>
                    <a:ea typeface="TTTGBMedium"/>
                    <a:cs typeface="TTTGBMedium"/>
                  </a:rPr>
                  <a:t>-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22B54DC-4431-4BD5-A53A-9B12BD1D7DF5}"/>
                </a:ext>
              </a:extLst>
            </p:cNvPr>
            <p:cNvSpPr/>
            <p:nvPr/>
          </p:nvSpPr>
          <p:spPr>
            <a:xfrm>
              <a:off x="9309337" y="3054766"/>
              <a:ext cx="12971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准确率</a:t>
              </a:r>
              <a:r>
                <a:rPr lang="en-US" altLang="zh-CN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--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0E8AD9B-B52A-42AF-B805-C4167CC201D1}"/>
                </a:ext>
              </a:extLst>
            </p:cNvPr>
            <p:cNvSpPr/>
            <p:nvPr/>
          </p:nvSpPr>
          <p:spPr>
            <a:xfrm>
              <a:off x="9128661" y="3789087"/>
              <a:ext cx="1604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使用效果</a:t>
              </a:r>
              <a:r>
                <a:rPr lang="en-US" altLang="zh-CN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--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FCBCA47-8BB8-4EC3-809F-38C2A85163AC}"/>
                </a:ext>
              </a:extLst>
            </p:cNvPr>
            <p:cNvSpPr/>
            <p:nvPr/>
          </p:nvSpPr>
          <p:spPr>
            <a:xfrm>
              <a:off x="9228439" y="4523408"/>
              <a:ext cx="1569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落地速度</a:t>
              </a:r>
              <a:r>
                <a:rPr lang="en-US" altLang="zh-CN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C7BAD56-0EE7-482D-A861-A5F86B295C02}"/>
                </a:ext>
              </a:extLst>
            </p:cNvPr>
            <p:cNvSpPr/>
            <p:nvPr/>
          </p:nvSpPr>
          <p:spPr>
            <a:xfrm>
              <a:off x="9407975" y="5208591"/>
              <a:ext cx="12618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适应性</a:t>
              </a:r>
              <a:r>
                <a:rPr lang="en-US" altLang="zh-CN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F20B13B-E02F-49A5-8795-D59A639B7610}"/>
                </a:ext>
              </a:extLst>
            </p:cNvPr>
            <p:cNvSpPr/>
            <p:nvPr/>
          </p:nvSpPr>
          <p:spPr>
            <a:xfrm>
              <a:off x="9587511" y="5811697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成本</a:t>
              </a:r>
              <a:r>
                <a:rPr lang="en-US" altLang="zh-CN" sz="2400" b="1" dirty="0">
                  <a:solidFill>
                    <a:srgbClr val="FF0000"/>
                  </a:solidFill>
                  <a:latin typeface="TTTGBMedium"/>
                  <a:ea typeface="TTTGBMedium"/>
                  <a:cs typeface="TTTGBMedium"/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18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7DE961FB-9B3B-42B2-B860-8722D4753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64" y="345405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产品竞品分析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ACC1C9-2AB9-4E16-8293-5B1E7CEB8833}"/>
              </a:ext>
            </a:extLst>
          </p:cNvPr>
          <p:cNvSpPr txBox="1"/>
          <p:nvPr/>
        </p:nvSpPr>
        <p:spPr>
          <a:xfrm>
            <a:off x="1044867" y="807367"/>
            <a:ext cx="10327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OCR</a:t>
            </a:r>
            <a:r>
              <a:rPr lang="zh-CN" altLang="en-US" sz="1600" dirty="0"/>
              <a:t>的产品价值主要体现在准确率上面，没有准确率就不能给客户带来降本增效的效果，对于企业客户的场景往往通用</a:t>
            </a:r>
            <a:r>
              <a:rPr lang="en-US" altLang="zh-CN" sz="1600" dirty="0"/>
              <a:t>OCR</a:t>
            </a:r>
            <a:r>
              <a:rPr lang="zh-CN" altLang="en-US" sz="1600" dirty="0"/>
              <a:t>很难解决问题，都需要一定的优化或者专门的定制化。</a:t>
            </a:r>
            <a:endParaRPr lang="en-US" altLang="zh-CN" sz="1600" dirty="0"/>
          </a:p>
          <a:p>
            <a:r>
              <a:rPr lang="zh-CN" altLang="en-US" sz="1600" dirty="0"/>
              <a:t>以“好分数”为例，腾讯云在客户</a:t>
            </a:r>
            <a:r>
              <a:rPr lang="en-US" altLang="zh-CN" sz="1600" dirty="0"/>
              <a:t>CEO</a:t>
            </a:r>
            <a:r>
              <a:rPr lang="zh-CN" altLang="en-US" sz="1600" dirty="0"/>
              <a:t>及</a:t>
            </a:r>
            <a:r>
              <a:rPr lang="en-US" altLang="zh-CN" sz="1600" dirty="0"/>
              <a:t>CTO</a:t>
            </a:r>
            <a:r>
              <a:rPr lang="zh-CN" altLang="en-US" sz="1600" dirty="0"/>
              <a:t>均为百度出身的情况下以数倍于百度价格拿下了该客户。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75690"/>
              </p:ext>
            </p:extLst>
          </p:nvPr>
        </p:nvGraphicFramePr>
        <p:xfrm>
          <a:off x="2599690" y="1638364"/>
          <a:ext cx="6671531" cy="444694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489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8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对比项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43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通用准确率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样本质量好的情况下印刷体识别准确率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以上。支持复杂背景图片识别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样本质量好的情况下印刷体识别准确率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样本质量好的情况下印刷体识别准确率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0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卡证类准确率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0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票据类准确率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关键字段准确率</a:t>
                      </a:r>
                      <a:r>
                        <a:rPr lang="en-US" altLang="zh-CN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</a:t>
                      </a:r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200ms-3s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200ms-2s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121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支持语言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中英文外，支持日语、韩语、西班牙语、法语、德语、葡萄牙语、越语、马来语、意大利语、俄语、荷兰语、瑞典语、芬兰语、丹麦语、挪威语、匈牙利语、泰语等多种语言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未标明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中、英、日、韩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53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产品丰富度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</a:t>
                      </a:r>
                      <a:r>
                        <a:rPr lang="en-US" altLang="zh-CN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年完成</a:t>
                      </a:r>
                      <a:r>
                        <a:rPr lang="en-US" altLang="zh-CN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</a:t>
                      </a:r>
                      <a:r>
                        <a:rPr lang="en-US" altLang="zh-CN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OCR</a:t>
                      </a:r>
                      <a:r>
                        <a:rPr lang="zh-CN" altLang="en-US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能力上架。现有</a:t>
                      </a:r>
                      <a:r>
                        <a:rPr lang="en-US" altLang="zh-CN" sz="105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现有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种（把一个能力拆成多个）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现有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种（把一个能力拆成多个）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2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刊例价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0.08-0.15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0.023-0.23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0.02-0.04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5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31" marR="7531" marT="753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大客户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7*24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售后，中长尾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小时内工单响应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付费版工单响应</a:t>
                      </a:r>
                      <a:b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免费版</a:t>
                      </a:r>
                      <a:r>
                        <a:rPr lang="en-US" altLang="zh-CN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05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天内响应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82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0C035CCF-E3F3-4335-A31D-6CFA76832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64" y="345405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产品售卖指南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公有云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FE3674-B77C-4DA3-B459-7E742B6E9AE3}"/>
              </a:ext>
            </a:extLst>
          </p:cNvPr>
          <p:cNvSpPr txBox="1"/>
          <p:nvPr/>
        </p:nvSpPr>
        <p:spPr>
          <a:xfrm>
            <a:off x="978964" y="1765167"/>
            <a:ext cx="9369359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>
            <a:defPPr>
              <a:defRPr lang="zh-CN"/>
            </a:defPPr>
            <a:lvl1pPr defTabSz="825500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/>
              <a:t>OCR</a:t>
            </a:r>
            <a:r>
              <a:rPr lang="zh-CN" altLang="en-US" dirty="0"/>
              <a:t>文字识别产品的收费模式支持按</a:t>
            </a:r>
            <a:r>
              <a:rPr lang="zh-CN" altLang="en-US" dirty="0">
                <a:solidFill>
                  <a:srgbClr val="FF0000"/>
                </a:solidFill>
              </a:rPr>
              <a:t>次数调用的后付费模式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FF0000"/>
                </a:solidFill>
              </a:rPr>
              <a:t>资源包购买形式的预付费模式</a:t>
            </a:r>
            <a:r>
              <a:rPr lang="zh-CN" altLang="en-US" dirty="0"/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5B5FD4-370B-4999-8EEE-DFBFB3065E87}"/>
              </a:ext>
            </a:extLst>
          </p:cNvPr>
          <p:cNvSpPr/>
          <p:nvPr/>
        </p:nvSpPr>
        <p:spPr>
          <a:xfrm>
            <a:off x="978964" y="2500045"/>
            <a:ext cx="459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https://cloud.tencent.com/product/ocr/pricing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343234-E69D-4F62-839C-1F2478AA6639}"/>
              </a:ext>
            </a:extLst>
          </p:cNvPr>
          <p:cNvSpPr txBox="1"/>
          <p:nvPr/>
        </p:nvSpPr>
        <p:spPr>
          <a:xfrm>
            <a:off x="978964" y="3153861"/>
            <a:ext cx="490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建议折扣：</a:t>
            </a:r>
            <a:r>
              <a:rPr lang="en-US" altLang="zh-CN" dirty="0"/>
              <a:t>7</a:t>
            </a:r>
            <a:r>
              <a:rPr lang="zh-CN" altLang="en-US" dirty="0"/>
              <a:t>折</a:t>
            </a:r>
          </a:p>
        </p:txBody>
      </p:sp>
    </p:spTree>
    <p:extLst>
      <p:ext uri="{BB962C8B-B14F-4D97-AF65-F5344CB8AC3E}">
        <p14:creationId xmlns:p14="http://schemas.microsoft.com/office/powerpoint/2010/main" val="3677968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14658F37-6DC0-4815-9886-15F41D91C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64" y="345405"/>
            <a:ext cx="1157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产品售卖指南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—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私有化</a:t>
            </a:r>
            <a:endParaRPr lang="id-ID" altLang="zh-CN" sz="2400" b="1" dirty="0">
              <a:latin typeface="TTTGBMedium"/>
              <a:ea typeface="TTTGBMedium"/>
              <a:cs typeface="TTTGBMedium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87557"/>
              </p:ext>
            </p:extLst>
          </p:nvPr>
        </p:nvGraphicFramePr>
        <p:xfrm>
          <a:off x="860852" y="3108346"/>
          <a:ext cx="10515603" cy="641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7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核数区间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1-50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51-100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101-200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201-500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501-1000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1001-2000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2001-5000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5001-10000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10000+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核数个数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300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3000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阶梯价格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10000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7000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 dirty="0">
                          <a:effectLst/>
                        </a:rPr>
                        <a:t>5000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2000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1200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800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500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200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150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32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区间价格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 dirty="0">
                          <a:effectLst/>
                        </a:rPr>
                        <a:t>¥500,000.00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¥350,000.00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¥500,000.00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¥600,000.00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¥600,000.00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¥800,000.00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¥1,500,000.00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>
                          <a:effectLst/>
                        </a:rPr>
                        <a:t>¥1,000,000.00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398" marR="7398" marT="739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15545" y="1628912"/>
            <a:ext cx="10231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价格计算方式为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：阶梯累计价格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速算举例：购买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核的刊例价计算过程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50w + 35w + (150-100)*5000 = 110w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在私有化市场，竞争对手不仅仅是 阿里和百度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还有 合合、易道博识等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5545" y="4151870"/>
            <a:ext cx="103055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相关问题：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支持哪些操作系统？建议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Centos7.2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及以上版本，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glibc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2.17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版本。支持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Redhat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，但未做版本适配验证需客户自己完成。不支持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是否支持虚拟机、容器化部署？ 支持。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是否有请求过载时是否有队列处理？有，在配置文件中设定。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如何授权？根据机器信息给对应的授权文件。一台机器一个授权文件。</a:t>
            </a:r>
          </a:p>
        </p:txBody>
      </p:sp>
    </p:spTree>
    <p:extLst>
      <p:ext uri="{BB962C8B-B14F-4D97-AF65-F5344CB8AC3E}">
        <p14:creationId xmlns:p14="http://schemas.microsoft.com/office/powerpoint/2010/main" val="390558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1E675213-7A1B-429D-AB1F-0FD67B7E0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291" y="336267"/>
            <a:ext cx="5035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成功案例 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– OPPO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拍照识别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19F3CE-170C-4691-92AD-BAF79B76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4" y="2174609"/>
            <a:ext cx="2006492" cy="3952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7BB6A2-B9FD-4A45-9466-75938753B108}"/>
              </a:ext>
            </a:extLst>
          </p:cNvPr>
          <p:cNvSpPr/>
          <p:nvPr/>
        </p:nvSpPr>
        <p:spPr>
          <a:xfrm>
            <a:off x="555625" y="1273552"/>
            <a:ext cx="10602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OPPO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手机在其相机里引入文字识别能力，实现其手机的自动拍照识文的需求。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通用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OCR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测试了用户给到的各类证件文本数据，同时对于部分证件和手写体进行了专有的结构化测试。</a:t>
            </a:r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DF21EC9-5FCE-4C85-96FD-29FE18BBC9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352413"/>
              </p:ext>
            </p:extLst>
          </p:nvPr>
        </p:nvGraphicFramePr>
        <p:xfrm>
          <a:off x="5009016" y="3029921"/>
          <a:ext cx="6733149" cy="3097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D9D3D6-DBFF-494B-9831-D12A60AC8C9A}"/>
              </a:ext>
            </a:extLst>
          </p:cNvPr>
          <p:cNvSpPr/>
          <p:nvPr/>
        </p:nvSpPr>
        <p:spPr>
          <a:xfrm>
            <a:off x="4743632" y="5963503"/>
            <a:ext cx="6096000" cy="3273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ctr" defTabSz="711200">
              <a:lnSpc>
                <a:spcPts val="2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OPPO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实际测试图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各类证件文本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0816FC-8546-4A11-B33C-8CF043D7FE0B}"/>
              </a:ext>
            </a:extLst>
          </p:cNvPr>
          <p:cNvSpPr txBox="1"/>
          <p:nvPr/>
        </p:nvSpPr>
        <p:spPr>
          <a:xfrm>
            <a:off x="5009016" y="2186368"/>
            <a:ext cx="643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OPPO</a:t>
            </a:r>
            <a:r>
              <a:rPr lang="zh-CN" altLang="en-US" sz="2400" dirty="0">
                <a:solidFill>
                  <a:srgbClr val="FF0000"/>
                </a:solidFill>
              </a:rPr>
              <a:t>的部署方案是在</a:t>
            </a:r>
            <a:r>
              <a:rPr lang="en-US" altLang="zh-CN" sz="2400" dirty="0">
                <a:solidFill>
                  <a:srgbClr val="FF0000"/>
                </a:solidFill>
              </a:rPr>
              <a:t>CVM</a:t>
            </a:r>
            <a:r>
              <a:rPr lang="zh-CN" altLang="en-US" sz="2400" dirty="0">
                <a:solidFill>
                  <a:srgbClr val="FF0000"/>
                </a:solidFill>
              </a:rPr>
              <a:t>上部署私有化模型。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54A4C0-8E91-491A-8B4F-0D5B54D3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85" y="2174609"/>
            <a:ext cx="1825609" cy="39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3">
            <a:extLst>
              <a:ext uri="{FF2B5EF4-FFF2-40B4-BE49-F238E27FC236}">
                <a16:creationId xmlns:a16="http://schemas.microsoft.com/office/drawing/2014/main" id="{5DDFF846-8382-45D6-B508-321AA0476340}"/>
              </a:ext>
            </a:extLst>
          </p:cNvPr>
          <p:cNvSpPr txBox="1"/>
          <p:nvPr/>
        </p:nvSpPr>
        <p:spPr>
          <a:xfrm>
            <a:off x="1177406" y="460995"/>
            <a:ext cx="1157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技术发展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64EE09-0499-4D70-B3B6-99336C25431A}"/>
              </a:ext>
            </a:extLst>
          </p:cNvPr>
          <p:cNvSpPr/>
          <p:nvPr/>
        </p:nvSpPr>
        <p:spPr>
          <a:xfrm>
            <a:off x="357649" y="2086084"/>
            <a:ext cx="516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基于图像处理（二值化、连通域分析、投影分析等）和统计机器学习（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2290" name="Picture 2" descr="å¾2 ä¼ ç»çå°å·ä½OCRè§£å³æ¹æ¡">
            <a:extLst>
              <a:ext uri="{FF2B5EF4-FFF2-40B4-BE49-F238E27FC236}">
                <a16:creationId xmlns:a16="http://schemas.microsoft.com/office/drawing/2014/main" id="{E746A518-8E64-4CDC-A12C-CA718CC41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49" y="2853104"/>
            <a:ext cx="5123498" cy="20131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FA2B36-C0AE-4389-A949-38C46B642C5A}"/>
              </a:ext>
            </a:extLst>
          </p:cNvPr>
          <p:cNvSpPr/>
          <p:nvPr/>
        </p:nvSpPr>
        <p:spPr>
          <a:xfrm>
            <a:off x="492163" y="5373958"/>
            <a:ext cx="11207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主要挑战：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/>
              <a:t>场景图片中的文本检测与识别面临着复杂背景干扰、文字的模糊与退化、不可预测的光照、字体的多样性、垂直文本、倾斜文本等众多挑战。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233C04D-1E49-4814-ABC1-4488D67460A5}"/>
              </a:ext>
            </a:extLst>
          </p:cNvPr>
          <p:cNvSpPr/>
          <p:nvPr/>
        </p:nvSpPr>
        <p:spPr>
          <a:xfrm>
            <a:off x="5564893" y="3568525"/>
            <a:ext cx="944483" cy="7386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292" name="Picture 4" descr="å¾1 å¾åä¸­çæå­æååè¯å«æµç¨">
            <a:extLst>
              <a:ext uri="{FF2B5EF4-FFF2-40B4-BE49-F238E27FC236}">
                <a16:creationId xmlns:a16="http://schemas.microsoft.com/office/drawing/2014/main" id="{1ABB05AA-DC7B-4326-B750-A2339CFF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03" y="2853105"/>
            <a:ext cx="5470415" cy="20131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7EEF10-1E80-4AD2-8311-ADCD26B42A43}"/>
              </a:ext>
            </a:extLst>
          </p:cNvPr>
          <p:cNvSpPr/>
          <p:nvPr/>
        </p:nvSpPr>
        <p:spPr>
          <a:xfrm>
            <a:off x="7703718" y="2137604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</a:t>
            </a:r>
            <a:r>
              <a:rPr lang="zh-CN" altLang="en-US" sz="1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文本检测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文本行识别</a:t>
            </a:r>
            <a:endParaRPr lang="en-US" altLang="zh-CN" sz="14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278CB9-9BA9-4FFA-AF0F-C8CA1B9494CD}"/>
              </a:ext>
            </a:extLst>
          </p:cNvPr>
          <p:cNvSpPr/>
          <p:nvPr/>
        </p:nvSpPr>
        <p:spPr>
          <a:xfrm>
            <a:off x="2018885" y="1575505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OCR</a:t>
            </a:r>
            <a:r>
              <a:rPr lang="zh-CN" altLang="en-US" dirty="0"/>
              <a:t>技术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48C977-CA31-4CBB-8463-BFF43B126E52}"/>
              </a:ext>
            </a:extLst>
          </p:cNvPr>
          <p:cNvSpPr/>
          <p:nvPr/>
        </p:nvSpPr>
        <p:spPr>
          <a:xfrm>
            <a:off x="8357548" y="1599156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目前</a:t>
            </a:r>
            <a:r>
              <a:rPr lang="en-US" altLang="zh-CN" dirty="0"/>
              <a:t>OCR</a:t>
            </a:r>
            <a:r>
              <a:rPr lang="zh-CN" altLang="en-US" dirty="0"/>
              <a:t>技术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8100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文本框 1">
            <a:extLst>
              <a:ext uri="{FF2B5EF4-FFF2-40B4-BE49-F238E27FC236}">
                <a16:creationId xmlns:a16="http://schemas.microsoft.com/office/drawing/2014/main" id="{04A3C63C-5C81-46E8-B942-B93CA7E05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166" y="387019"/>
            <a:ext cx="486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OCR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成功案例</a:t>
            </a:r>
            <a:r>
              <a:rPr lang="en-US" altLang="zh-CN" sz="2400" b="1" dirty="0">
                <a:latin typeface="TTTGBMedium"/>
                <a:ea typeface="TTTGBMedium"/>
                <a:cs typeface="TTTGBMedium"/>
              </a:rPr>
              <a:t>– </a:t>
            </a:r>
            <a:r>
              <a:rPr lang="zh-CN" altLang="en-US" sz="2400" b="1" dirty="0">
                <a:latin typeface="TTTGBMedium"/>
                <a:ea typeface="TTTGBMedium"/>
                <a:cs typeface="TTTGBMedium"/>
              </a:rPr>
              <a:t>顺丰运单识别</a:t>
            </a:r>
          </a:p>
        </p:txBody>
      </p:sp>
      <p:sp>
        <p:nvSpPr>
          <p:cNvPr id="50181" name="矩形 4">
            <a:extLst>
              <a:ext uri="{FF2B5EF4-FFF2-40B4-BE49-F238E27FC236}">
                <a16:creationId xmlns:a16="http://schemas.microsoft.com/office/drawing/2014/main" id="{D4065EEC-59C5-477B-89AB-55CE4D3ED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21" y="3620402"/>
            <a:ext cx="4429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hlinkClick r:id="rId2"/>
              </a:rPr>
              <a:t>http://www.sohu.com/a/151035375_481372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ABBC4B-82C5-4152-8A2F-C558A85A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17" y="1297546"/>
            <a:ext cx="5477970" cy="51259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9DA8E4-B314-4820-9200-23A481109B8C}"/>
              </a:ext>
            </a:extLst>
          </p:cNvPr>
          <p:cNvSpPr txBox="1"/>
          <p:nvPr/>
        </p:nvSpPr>
        <p:spPr>
          <a:xfrm>
            <a:off x="6888074" y="77440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手写运单识别难度大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CFB523AD-4AE8-45F6-B063-1AF6C360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21" y="1397675"/>
            <a:ext cx="486962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场景：运单信息录入人力耗费巨大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解决方法：定制手写体识别，自动化录入过程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准确率：大部分字段准确率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小时可识别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518A09-ED29-4A22-9D9F-7181403B3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5" y="4020477"/>
            <a:ext cx="4280611" cy="2312295"/>
          </a:xfrm>
          <a:prstGeom prst="rect">
            <a:avLst/>
          </a:prstGeom>
        </p:spPr>
      </p:pic>
    </p:spTree>
  </p:cSld>
  <p:clrMapOvr>
    <a:masterClrMapping/>
  </p:clrMapOvr>
  <p:transition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9841AAF5-0AE6-45FA-B325-CA45395BA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762" y="341610"/>
            <a:ext cx="4805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成功案例 </a:t>
            </a:r>
            <a:r>
              <a:rPr lang="en-US" altLang="zh-CN" dirty="0">
                <a:solidFill>
                  <a:schemeClr val="tx1"/>
                </a:solidFill>
              </a:rPr>
              <a:t>– </a:t>
            </a:r>
            <a:r>
              <a:rPr lang="zh-CN" altLang="en-US" dirty="0">
                <a:solidFill>
                  <a:schemeClr val="tx1"/>
                </a:solidFill>
              </a:rPr>
              <a:t>企业微信</a:t>
            </a:r>
          </a:p>
        </p:txBody>
      </p:sp>
      <p:pic>
        <p:nvPicPr>
          <p:cNvPr id="3074" name="Picture 2" descr="http://avocado.oa.com/fconv/files/201708/dddf320cd353622f13b0f6dcb2780bad.files/doc_image_23_w429_h761.jpg">
            <a:extLst>
              <a:ext uri="{FF2B5EF4-FFF2-40B4-BE49-F238E27FC236}">
                <a16:creationId xmlns:a16="http://schemas.microsoft.com/office/drawing/2014/main" id="{C50A4219-BCB8-478E-AE42-7902A018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2" y="1290763"/>
            <a:ext cx="2257210" cy="43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vocado.oa.com/fconv/files/201708/dddf320cd353622f13b0f6dcb2780bad.files/doc_image_22_w432_h669.jpg">
            <a:extLst>
              <a:ext uri="{FF2B5EF4-FFF2-40B4-BE49-F238E27FC236}">
                <a16:creationId xmlns:a16="http://schemas.microsoft.com/office/drawing/2014/main" id="{321853F0-F062-4B6B-B308-D0D591E8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6" y="1221317"/>
            <a:ext cx="2257210" cy="43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2C0F5B-789A-423A-AEB8-B845CDEC1BCE}"/>
              </a:ext>
            </a:extLst>
          </p:cNvPr>
          <p:cNvSpPr/>
          <p:nvPr/>
        </p:nvSpPr>
        <p:spPr>
          <a:xfrm>
            <a:off x="2535276" y="6008950"/>
            <a:ext cx="7927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企业微信中的名片识别及营业执照，也是基于腾讯云</a:t>
            </a:r>
            <a:r>
              <a:rPr lang="en-US" altLang="zh-CN" dirty="0">
                <a:latin typeface="微软雅黑" panose="020B0503020204020204" pitchFamily="34" charset="-122"/>
              </a:rPr>
              <a:t>OCR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http://avocado.oa.com/fconv/files/201709/7e2ee3ec9e866aef945533bcf297c7da.files/doc_image_0_w343_h694.jpg">
            <a:extLst>
              <a:ext uri="{FF2B5EF4-FFF2-40B4-BE49-F238E27FC236}">
                <a16:creationId xmlns:a16="http://schemas.microsoft.com/office/drawing/2014/main" id="{C2808521-1D81-4C43-AC30-43387666D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8938"/>
          <a:stretch/>
        </p:blipFill>
        <p:spPr bwMode="auto">
          <a:xfrm>
            <a:off x="8533164" y="1138956"/>
            <a:ext cx="2546801" cy="44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35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7DBCD3-4805-44AD-BFB7-78BB6DB0EFEF}"/>
              </a:ext>
            </a:extLst>
          </p:cNvPr>
          <p:cNvSpPr txBox="1"/>
          <p:nvPr/>
        </p:nvSpPr>
        <p:spPr>
          <a:xfrm>
            <a:off x="1054950" y="347941"/>
            <a:ext cx="53528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成功案例 </a:t>
            </a:r>
            <a:r>
              <a:rPr lang="en-US" altLang="zh-CN" dirty="0">
                <a:solidFill>
                  <a:schemeClr val="tx1"/>
                </a:solidFill>
              </a:rPr>
              <a:t>– </a:t>
            </a:r>
            <a:r>
              <a:rPr lang="zh-CN" altLang="en-US" dirty="0">
                <a:solidFill>
                  <a:schemeClr val="tx1"/>
                </a:solidFill>
              </a:rPr>
              <a:t>泰康人寿智能核保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ACBE9F-D1EE-435E-B549-F6A5421F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52" y="1267772"/>
            <a:ext cx="7229475" cy="3819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A09202-30A5-4B76-A81A-7E51EFDD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52" y="5258277"/>
            <a:ext cx="57212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场景：体检报告结构化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问题：核保人员人工审核易出错，工作量大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解决方法：定制化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OCR+NLP+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智能核保模型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DC2170E1-F745-4022-9C60-591A82AC0FC4}"/>
              </a:ext>
            </a:extLst>
          </p:cNvPr>
          <p:cNvSpPr/>
          <p:nvPr/>
        </p:nvSpPr>
        <p:spPr>
          <a:xfrm>
            <a:off x="8860613" y="1192911"/>
            <a:ext cx="1139845" cy="1002916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检测项结构化准确率</a:t>
            </a:r>
          </a:p>
        </p:txBody>
      </p:sp>
      <p:sp>
        <p:nvSpPr>
          <p:cNvPr id="17" name="Rectangle: Rounded Corners 22">
            <a:extLst>
              <a:ext uri="{FF2B5EF4-FFF2-40B4-BE49-F238E27FC236}">
                <a16:creationId xmlns:a16="http://schemas.microsoft.com/office/drawing/2014/main" id="{7ACC0FE9-D57D-4937-9A19-1F1B680078F4}"/>
              </a:ext>
            </a:extLst>
          </p:cNvPr>
          <p:cNvSpPr/>
          <p:nvPr/>
        </p:nvSpPr>
        <p:spPr>
          <a:xfrm>
            <a:off x="8860613" y="2501153"/>
            <a:ext cx="1139845" cy="1002916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影像检查描述和结论结构化准确率</a:t>
            </a:r>
          </a:p>
        </p:txBody>
      </p:sp>
      <p:sp>
        <p:nvSpPr>
          <p:cNvPr id="18" name="Rectangle: Rounded Corners 22">
            <a:extLst>
              <a:ext uri="{FF2B5EF4-FFF2-40B4-BE49-F238E27FC236}">
                <a16:creationId xmlns:a16="http://schemas.microsoft.com/office/drawing/2014/main" id="{C53CD602-7C6C-41E5-9966-CE909D22510A}"/>
              </a:ext>
            </a:extLst>
          </p:cNvPr>
          <p:cNvSpPr/>
          <p:nvPr/>
        </p:nvSpPr>
        <p:spPr>
          <a:xfrm>
            <a:off x="8860613" y="3809396"/>
            <a:ext cx="1139845" cy="1002916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核保效能提升</a:t>
            </a:r>
          </a:p>
        </p:txBody>
      </p:sp>
      <p:sp>
        <p:nvSpPr>
          <p:cNvPr id="19" name="Rectangle: Rounded Corners 22">
            <a:extLst>
              <a:ext uri="{FF2B5EF4-FFF2-40B4-BE49-F238E27FC236}">
                <a16:creationId xmlns:a16="http://schemas.microsoft.com/office/drawing/2014/main" id="{45A1C012-9755-412A-8A87-8E537B208F87}"/>
              </a:ext>
            </a:extLst>
          </p:cNvPr>
          <p:cNvSpPr/>
          <p:nvPr/>
        </p:nvSpPr>
        <p:spPr>
          <a:xfrm>
            <a:off x="8860613" y="5151799"/>
            <a:ext cx="1139845" cy="1002916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核保结论预测准确率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4BB73A-3ED9-4EBC-8298-9E730C1D848C}"/>
              </a:ext>
            </a:extLst>
          </p:cNvPr>
          <p:cNvSpPr txBox="1"/>
          <p:nvPr/>
        </p:nvSpPr>
        <p:spPr>
          <a:xfrm>
            <a:off x="10317967" y="1302033"/>
            <a:ext cx="1117294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4800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85%</a:t>
            </a:r>
            <a:endParaRPr lang="zh-CN" altLang="en-US" sz="4800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B7EC7A-7B9E-4F99-9AEC-EB49DFADBE5A}"/>
              </a:ext>
            </a:extLst>
          </p:cNvPr>
          <p:cNvSpPr txBox="1"/>
          <p:nvPr/>
        </p:nvSpPr>
        <p:spPr>
          <a:xfrm>
            <a:off x="10317967" y="2614333"/>
            <a:ext cx="1117294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4800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80%</a:t>
            </a:r>
            <a:endParaRPr lang="zh-CN" altLang="en-US" sz="4800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79F50D-3E3A-4929-B0BD-EE257D592F81}"/>
              </a:ext>
            </a:extLst>
          </p:cNvPr>
          <p:cNvSpPr txBox="1"/>
          <p:nvPr/>
        </p:nvSpPr>
        <p:spPr>
          <a:xfrm>
            <a:off x="10332472" y="3915874"/>
            <a:ext cx="1117294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4800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60%</a:t>
            </a:r>
            <a:endParaRPr lang="zh-CN" altLang="en-US" sz="4800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927C53-02D2-4020-AAEA-4276A374FD80}"/>
              </a:ext>
            </a:extLst>
          </p:cNvPr>
          <p:cNvSpPr txBox="1"/>
          <p:nvPr/>
        </p:nvSpPr>
        <p:spPr>
          <a:xfrm>
            <a:off x="10317967" y="5258277"/>
            <a:ext cx="1117294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altLang="zh-CN" sz="4800" dirty="0">
                <a:latin typeface="PingFang SC Semibold"/>
                <a:ea typeface="PingFang SC Semibold"/>
                <a:cs typeface="PingFang SC Semibold"/>
                <a:sym typeface="PingFang SC Semibold"/>
              </a:rPr>
              <a:t>90%</a:t>
            </a:r>
            <a:endParaRPr lang="zh-CN" altLang="en-US" sz="4800" dirty="0">
              <a:latin typeface="PingFang SC Semibold"/>
              <a:ea typeface="PingFang SC Semibold"/>
              <a:cs typeface="PingFang SC Semibold"/>
              <a:sym typeface="PingFang SC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20379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29"/>
          <a:stretch/>
        </p:blipFill>
        <p:spPr>
          <a:xfrm>
            <a:off x="1305624" y="1737073"/>
            <a:ext cx="3203924" cy="3092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100" y="2061512"/>
            <a:ext cx="3875521" cy="249414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32288" y="3308585"/>
            <a:ext cx="1218072" cy="425359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99"/>
          </a:p>
        </p:txBody>
      </p:sp>
      <p:sp>
        <p:nvSpPr>
          <p:cNvPr id="7" name="文本框 6"/>
          <p:cNvSpPr txBox="1"/>
          <p:nvPr/>
        </p:nvSpPr>
        <p:spPr>
          <a:xfrm>
            <a:off x="1165935" y="523334"/>
            <a:ext cx="576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29"/>
            <a:r>
              <a:rPr lang="zh-CN" altLang="en-US" sz="2400" b="1" dirty="0">
                <a:latin typeface="TTTGBMedium"/>
                <a:sym typeface="+mn-lt"/>
              </a:rPr>
              <a:t>腾讯云</a:t>
            </a:r>
            <a:r>
              <a:rPr lang="en-US" altLang="zh-CN" sz="2400" b="1" dirty="0">
                <a:latin typeface="TTTGBMedium"/>
                <a:sym typeface="+mn-lt"/>
              </a:rPr>
              <a:t>OCR</a:t>
            </a:r>
            <a:r>
              <a:rPr lang="zh-CN" altLang="en-US" sz="2400" b="1" dirty="0">
                <a:latin typeface="TTTGBMedium"/>
                <a:sym typeface="+mn-lt"/>
              </a:rPr>
              <a:t>助力丰巢实现无人寄件服务</a:t>
            </a:r>
            <a:endParaRPr lang="en-US" altLang="zh-CN" sz="2400" b="1" dirty="0">
              <a:latin typeface="TTTGBMedium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1809" y="5381826"/>
            <a:ext cx="9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用户通过人脸识别和身份证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技术完成远程身份认证，用丰巢无人货柜寄件</a:t>
            </a:r>
          </a:p>
        </p:txBody>
      </p:sp>
    </p:spTree>
    <p:extLst>
      <p:ext uri="{BB962C8B-B14F-4D97-AF65-F5344CB8AC3E}">
        <p14:creationId xmlns:p14="http://schemas.microsoft.com/office/powerpoint/2010/main" val="3657610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18" y="1353413"/>
            <a:ext cx="2556220" cy="45466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53" y="1334840"/>
            <a:ext cx="2590820" cy="45652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1102" y="486973"/>
            <a:ext cx="68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29"/>
            <a:r>
              <a:rPr lang="zh-CN" altLang="en-US" sz="2400" b="1" dirty="0">
                <a:latin typeface="TTTGBMedium"/>
                <a:sym typeface="+mn-lt"/>
              </a:rPr>
              <a:t>腾讯云</a:t>
            </a:r>
            <a:r>
              <a:rPr lang="en-US" altLang="zh-CN" sz="2400" b="1" dirty="0">
                <a:latin typeface="TTTGBMedium"/>
                <a:sym typeface="+mn-lt"/>
              </a:rPr>
              <a:t>OCR</a:t>
            </a:r>
            <a:r>
              <a:rPr lang="zh-CN" altLang="en-US" sz="2400" b="1" dirty="0">
                <a:latin typeface="TTTGBMedium"/>
                <a:sym typeface="+mn-lt"/>
              </a:rPr>
              <a:t>助力微信扫一扫智能识别多场景信息</a:t>
            </a:r>
            <a:endParaRPr lang="en-US" altLang="zh-CN" sz="2400" b="1" dirty="0">
              <a:latin typeface="TTTGBMedium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561" y="2740295"/>
            <a:ext cx="542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619" indent="-380619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微信扫一扫覆盖的场景繁多待识别的场景有：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街拍、封面、票据等场景完全不一样技术路径差别很大的场景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619" indent="-380619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要满足用户的良好的体验识别速度要做行业领先</a:t>
            </a:r>
          </a:p>
        </p:txBody>
      </p:sp>
    </p:spTree>
    <p:extLst>
      <p:ext uri="{BB962C8B-B14F-4D97-AF65-F5344CB8AC3E}">
        <p14:creationId xmlns:p14="http://schemas.microsoft.com/office/powerpoint/2010/main" val="1344398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6" y="1694122"/>
            <a:ext cx="2964973" cy="3779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35" y="1694123"/>
            <a:ext cx="2864237" cy="36793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2323" y="466057"/>
            <a:ext cx="633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29"/>
            <a:r>
              <a:rPr lang="zh-CN" altLang="en-US" sz="2400" b="1" dirty="0">
                <a:latin typeface="TTTGBMedium"/>
                <a:sym typeface="+mn-lt"/>
              </a:rPr>
              <a:t>腾讯云</a:t>
            </a:r>
            <a:r>
              <a:rPr lang="en-US" altLang="zh-CN" sz="2400" b="1" dirty="0">
                <a:latin typeface="TTTGBMedium"/>
                <a:sym typeface="+mn-lt"/>
              </a:rPr>
              <a:t>OCR</a:t>
            </a:r>
            <a:r>
              <a:rPr lang="zh-CN" altLang="en-US" sz="2400" b="1" dirty="0">
                <a:latin typeface="TTTGBMedium"/>
                <a:sym typeface="+mn-lt"/>
              </a:rPr>
              <a:t>助力电商广告图片内容审核</a:t>
            </a:r>
            <a:endParaRPr lang="en-US" altLang="zh-CN" sz="2400" b="1" dirty="0">
              <a:latin typeface="TTTGBMedium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2467" y="5737145"/>
            <a:ext cx="262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搜狗审核电商广告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9475" y="5737145"/>
            <a:ext cx="289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孩子王审核电商广告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75753" y="2684255"/>
            <a:ext cx="3312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腾讯提供通用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技术为识别电商广告中的文字，客户可自定义自己的审核规则。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用于审核图片内容是否符合要求，价格是否是报备的价格。</a:t>
            </a:r>
          </a:p>
        </p:txBody>
      </p:sp>
    </p:spTree>
    <p:extLst>
      <p:ext uri="{BB962C8B-B14F-4D97-AF65-F5344CB8AC3E}">
        <p14:creationId xmlns:p14="http://schemas.microsoft.com/office/powerpoint/2010/main" val="3637635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72" y="1123587"/>
            <a:ext cx="3753822" cy="48728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3" y="1616774"/>
            <a:ext cx="5295071" cy="36459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5462" y="436208"/>
            <a:ext cx="926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TTGBMedium"/>
                <a:sym typeface="+mn-lt"/>
              </a:rPr>
              <a:t>助力好分数完成</a:t>
            </a:r>
            <a:r>
              <a:rPr lang="en-US" altLang="zh-CN" sz="2400" b="1" dirty="0">
                <a:latin typeface="TTTGBMedium"/>
                <a:sym typeface="+mn-lt"/>
              </a:rPr>
              <a:t>K12</a:t>
            </a:r>
            <a:r>
              <a:rPr lang="zh-CN" altLang="en-US" sz="2400" b="1" dirty="0">
                <a:latin typeface="TTTGBMedium"/>
                <a:sym typeface="+mn-lt"/>
              </a:rPr>
              <a:t>教育题目自动录入和作业批改</a:t>
            </a:r>
            <a:endParaRPr lang="zh-CN" altLang="en-US" sz="2400" b="1" dirty="0">
              <a:latin typeface="TTTGBMedium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770037" y="3036603"/>
            <a:ext cx="1046512" cy="403165"/>
          </a:xfrm>
          <a:prstGeom prst="rightArrow">
            <a:avLst/>
          </a:prstGeom>
          <a:solidFill>
            <a:srgbClr val="006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99"/>
          </a:p>
        </p:txBody>
      </p:sp>
      <p:sp>
        <p:nvSpPr>
          <p:cNvPr id="6" name="文本框 5"/>
          <p:cNvSpPr txBox="1"/>
          <p:nvPr/>
        </p:nvSpPr>
        <p:spPr>
          <a:xfrm>
            <a:off x="1975438" y="5612329"/>
            <a:ext cx="300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题目自动录入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79385" y="6129202"/>
            <a:ext cx="223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作业自动批改</a:t>
            </a:r>
          </a:p>
        </p:txBody>
      </p:sp>
    </p:spTree>
    <p:extLst>
      <p:ext uri="{BB962C8B-B14F-4D97-AF65-F5344CB8AC3E}">
        <p14:creationId xmlns:p14="http://schemas.microsoft.com/office/powerpoint/2010/main" val="3116671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59078" y="410315"/>
            <a:ext cx="6404040" cy="459738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TTTGBMedium"/>
                <a:ea typeface="+mn-ea"/>
                <a:cs typeface="+mn-cs"/>
                <a:sym typeface="+mn-lt"/>
              </a:rPr>
              <a:t>腾讯云</a:t>
            </a:r>
            <a:r>
              <a:rPr lang="en-US" altLang="zh-CN" sz="2400" b="1" dirty="0">
                <a:latin typeface="TTTGBMedium"/>
                <a:ea typeface="+mn-ea"/>
                <a:cs typeface="+mn-cs"/>
                <a:sym typeface="+mn-lt"/>
              </a:rPr>
              <a:t>OCR</a:t>
            </a:r>
            <a:r>
              <a:rPr lang="zh-CN" altLang="en-US" sz="2400" b="1" dirty="0">
                <a:latin typeface="TTTGBMedium"/>
                <a:ea typeface="+mn-ea"/>
                <a:cs typeface="+mn-cs"/>
                <a:sym typeface="+mn-lt"/>
              </a:rPr>
              <a:t>助力</a:t>
            </a:r>
            <a:r>
              <a:rPr lang="zh-CN" altLang="en-US" sz="2400" b="1" dirty="0">
                <a:latin typeface="TTTGBMedium"/>
                <a:ea typeface="+mn-ea"/>
                <a:cs typeface="+mn-cs"/>
              </a:rPr>
              <a:t>中国外运实现单据自动录入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87" y="390343"/>
            <a:ext cx="3525434" cy="5936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85982" y="1387719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 freight forwarding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水路货代业务</a:t>
            </a:r>
            <a:endParaRPr lang="zh-CN" altLang="en-US" sz="1399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5982" y="1948612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Railway transportation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铁路货代业务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85982" y="2523397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 freight  forwarding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国际空运货代业务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5982" y="3088202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 Services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5981" y="3639976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Shipping agency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船代业务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85981" y="4191751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Land transportation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公路运输业务</a:t>
            </a:r>
            <a:endParaRPr kumimoji="1" lang="zh-CN" altLang="en-US" sz="1399" dirty="0"/>
          </a:p>
        </p:txBody>
      </p:sp>
      <p:sp>
        <p:nvSpPr>
          <p:cNvPr id="10" name="矩形 9"/>
          <p:cNvSpPr/>
          <p:nvPr/>
        </p:nvSpPr>
        <p:spPr>
          <a:xfrm>
            <a:off x="6185980" y="4743526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terminal services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码头业务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5980" y="5295300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Feeder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services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内支线业务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82469" y="5847075"/>
            <a:ext cx="5353889" cy="438198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Warehousing - </a:t>
            </a:r>
            <a:r>
              <a:rPr lang="zh-CN" altLang="en-US" sz="1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仓储业务</a:t>
            </a:r>
            <a:endParaRPr lang="en-US" altLang="zh-CN" sz="13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01104" y="1387720"/>
            <a:ext cx="494897" cy="4897554"/>
          </a:xfrm>
          <a:prstGeom prst="rect">
            <a:avLst/>
          </a:prstGeom>
          <a:solidFill>
            <a:srgbClr val="1D8DE6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九</a:t>
            </a:r>
            <a:endParaRPr lang="en-US" altLang="zh-CN" sz="1399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大</a:t>
            </a:r>
            <a:endParaRPr lang="en-US" altLang="zh-CN" sz="1399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主</a:t>
            </a:r>
            <a:endParaRPr lang="en-US" altLang="zh-CN" sz="1399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营</a:t>
            </a:r>
            <a:endParaRPr lang="en-US" altLang="zh-CN" sz="1399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业</a:t>
            </a:r>
            <a:endParaRPr lang="en-US" altLang="zh-CN" sz="1399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1399" dirty="0">
                <a:solidFill>
                  <a:schemeClr val="bg1"/>
                </a:solidFill>
              </a:rPr>
              <a:t>务</a:t>
            </a:r>
          </a:p>
        </p:txBody>
      </p:sp>
      <p:sp>
        <p:nvSpPr>
          <p:cNvPr id="14" name="矩形 13"/>
          <p:cNvSpPr/>
          <p:nvPr/>
        </p:nvSpPr>
        <p:spPr>
          <a:xfrm>
            <a:off x="550252" y="1652144"/>
            <a:ext cx="4816878" cy="263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310" indent="-19031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中国外运目前属于招商局旗下，定位为招商集团物流板块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310" indent="-19031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中国外运是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中国最大的综合物流提供商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，具备国内最为齐全的业务功能和全程供应链服务能力。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90310" indent="-19031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中国最大的集装箱货代公司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310" indent="-19031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中国最大的国际航空货运代理公司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310" indent="-19031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中国第二大船务代理公司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2130" y="4531629"/>
            <a:ext cx="3950243" cy="152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5" b="1" dirty="0"/>
              <a:t>自动化作业中待解决的问题：</a:t>
            </a:r>
            <a:endParaRPr lang="en-US" altLang="zh-CN" sz="1865" b="1" dirty="0"/>
          </a:p>
          <a:p>
            <a:endParaRPr lang="en-US" altLang="zh-CN" sz="1865" dirty="0"/>
          </a:p>
          <a:p>
            <a:pPr marL="304495" indent="-304495">
              <a:buFont typeface="Wingdings" panose="05000000000000000000" pitchFamily="2" charset="2"/>
              <a:buChar char="Ø"/>
            </a:pPr>
            <a:r>
              <a:rPr lang="zh-CN" altLang="en-US" sz="1865" dirty="0"/>
              <a:t>单据种类多，单据格式非常复杂</a:t>
            </a:r>
            <a:endParaRPr lang="en-US" altLang="zh-CN" sz="1865" dirty="0"/>
          </a:p>
          <a:p>
            <a:pPr marL="304495" indent="-304495">
              <a:buFont typeface="Wingdings" panose="05000000000000000000" pitchFamily="2" charset="2"/>
              <a:buChar char="Ø"/>
            </a:pPr>
            <a:r>
              <a:rPr lang="zh-CN" altLang="en-US" sz="1865" dirty="0"/>
              <a:t>人工录入慢，准确率不能保证</a:t>
            </a:r>
            <a:endParaRPr lang="en-US" altLang="zh-CN" sz="1865" dirty="0"/>
          </a:p>
          <a:p>
            <a:pPr marL="304495" indent="-304495">
              <a:buFont typeface="Wingdings" panose="05000000000000000000" pitchFamily="2" charset="2"/>
              <a:buChar char="Ø"/>
            </a:pPr>
            <a:r>
              <a:rPr lang="zh-CN" altLang="en-US" sz="1865" dirty="0"/>
              <a:t>录入时间不能灵活处理</a:t>
            </a:r>
          </a:p>
        </p:txBody>
      </p:sp>
    </p:spTree>
    <p:extLst>
      <p:ext uri="{BB962C8B-B14F-4D97-AF65-F5344CB8AC3E}">
        <p14:creationId xmlns:p14="http://schemas.microsoft.com/office/powerpoint/2010/main" val="261818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5029" y="405493"/>
            <a:ext cx="45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TTGBMedium"/>
              </a:rPr>
              <a:t>OCR</a:t>
            </a:r>
            <a:r>
              <a:rPr lang="zh-CN" altLang="en-US" sz="2400" b="1" dirty="0">
                <a:latin typeface="TTTGBMedium"/>
              </a:rPr>
              <a:t>解决的问题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27" y="1318916"/>
            <a:ext cx="3063198" cy="39536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733" y="1318915"/>
            <a:ext cx="3079843" cy="41787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79" y="1486186"/>
            <a:ext cx="3581175" cy="3619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8095" y="5612075"/>
            <a:ext cx="94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87602" y="5612075"/>
            <a:ext cx="141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文字密集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85653" y="5612075"/>
            <a:ext cx="213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表格线不规范</a:t>
            </a:r>
          </a:p>
        </p:txBody>
      </p:sp>
    </p:spTree>
    <p:extLst>
      <p:ext uri="{BB962C8B-B14F-4D97-AF65-F5344CB8AC3E}">
        <p14:creationId xmlns:p14="http://schemas.microsoft.com/office/powerpoint/2010/main" val="2664111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C40CE0-C056-4FF8-A3BB-DDA175DB5273}"/>
              </a:ext>
            </a:extLst>
          </p:cNvPr>
          <p:cNvSpPr txBox="1"/>
          <p:nvPr/>
        </p:nvSpPr>
        <p:spPr>
          <a:xfrm>
            <a:off x="1054950" y="347941"/>
            <a:ext cx="53528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TTTGBMedium"/>
                <a:ea typeface="TTTGBMedium"/>
                <a:cs typeface="TTTGBMedium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OCR</a:t>
            </a:r>
            <a:r>
              <a:rPr lang="zh-CN" altLang="en-US" dirty="0">
                <a:solidFill>
                  <a:schemeClr val="tx1"/>
                </a:solidFill>
              </a:rPr>
              <a:t>典型客户列表</a:t>
            </a:r>
          </a:p>
        </p:txBody>
      </p:sp>
      <p:graphicFrame>
        <p:nvGraphicFramePr>
          <p:cNvPr id="3" name="Group 10">
            <a:extLst>
              <a:ext uri="{FF2B5EF4-FFF2-40B4-BE49-F238E27FC236}">
                <a16:creationId xmlns:a16="http://schemas.microsoft.com/office/drawing/2014/main" id="{BE10FF42-BD3C-41E7-BFE1-E167D49E4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03787"/>
              </p:ext>
            </p:extLst>
          </p:nvPr>
        </p:nvGraphicFramePr>
        <p:xfrm>
          <a:off x="657428" y="1791147"/>
          <a:ext cx="5454474" cy="3631617"/>
        </p:xfrm>
        <a:graphic>
          <a:graphicData uri="http://schemas.openxmlformats.org/drawingml/2006/table">
            <a:tbl>
              <a:tblPr/>
              <a:tblGrid>
                <a:gridCol w="1250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OCR</a:t>
                      </a: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垂直场景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合作产品客户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通用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微云、手机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QQ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、企鹅汇图、广点通、工商总局广告司、大众点评、中外运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OPPO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名片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TIM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、企业微信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身份证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企鹅电竞、QQ空间直播、全民K歌、微众核身、联通、腾讯征信</a:t>
                      </a: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3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营业执照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企业微信、广点通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公式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企鹅辅导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、好分数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7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行驶证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/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驾驶证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腾讯征信、优信二手车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、东风财务、高灯，人人优泊，世纪恒通，湖南高速交警局，粤通卡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Group 10">
            <a:extLst>
              <a:ext uri="{FF2B5EF4-FFF2-40B4-BE49-F238E27FC236}">
                <a16:creationId xmlns:a16="http://schemas.microsoft.com/office/drawing/2014/main" id="{6A14ACDC-3F2F-4FD3-A66F-F337419AD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4318"/>
              </p:ext>
            </p:extLst>
          </p:nvPr>
        </p:nvGraphicFramePr>
        <p:xfrm>
          <a:off x="6207318" y="1791147"/>
          <a:ext cx="5454474" cy="3631617"/>
        </p:xfrm>
        <a:graphic>
          <a:graphicData uri="http://schemas.openxmlformats.org/drawingml/2006/table">
            <a:tbl>
              <a:tblPr/>
              <a:tblGrid>
                <a:gridCol w="1251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0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OCR</a:t>
                      </a: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垂直场景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合作产品客户</a:t>
                      </a:r>
                      <a:endParaRPr kumimoji="0" 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4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手写定制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顺丰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18599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车牌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宏立城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79675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银行卡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杭州银行、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QQ</a:t>
                      </a:r>
                      <a:r>
                        <a:rPr kumimoji="0" 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钱包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687014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购车发票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奇瑞金融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3246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增值税发票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Calibri" panose="020F0502020204030204" pitchFamily="34" charset="0"/>
                        </a:rPr>
                        <a:t>招商金科、宁波银行、安盛天平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81294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护照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海南省公安厅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金融票据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  <a:sym typeface="Calibri" panose="020F0502020204030204" pitchFamily="34" charset="0"/>
                        </a:rPr>
                        <a:t>宁波银行、江苏银行</a:t>
                      </a:r>
                      <a:endParaRPr kumimoji="0" 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Calibri" panose="020F0502020204030204" pitchFamily="34" charset="0"/>
                      </a:endParaRPr>
                    </a:p>
                  </a:txBody>
                  <a:tcPr marL="34290" marR="34290" marT="34290" marB="3429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2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93">
            <a:extLst>
              <a:ext uri="{FF2B5EF4-FFF2-40B4-BE49-F238E27FC236}">
                <a16:creationId xmlns:a16="http://schemas.microsoft.com/office/drawing/2014/main" id="{4DD8DD5B-B1EE-4C84-B4CC-6D2EF602A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3" y="505234"/>
            <a:ext cx="11210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基本技术原理 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—— 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  <a:sym typeface="Helvetica" panose="020B0604020202020204" pitchFamily="34" charset="0"/>
              </a:rPr>
              <a:t>通用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  <a:sym typeface="Helvetica" panose="020B0604020202020204" pitchFamily="34" charset="0"/>
              </a:rPr>
              <a:t>OCR</a:t>
            </a:r>
          </a:p>
        </p:txBody>
      </p:sp>
      <p:pic>
        <p:nvPicPr>
          <p:cNvPr id="33795" name="图片 2">
            <a:extLst>
              <a:ext uri="{FF2B5EF4-FFF2-40B4-BE49-F238E27FC236}">
                <a16:creationId xmlns:a16="http://schemas.microsoft.com/office/drawing/2014/main" id="{66B7F800-2BED-42E8-BE81-A82634BC0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0" y="3187610"/>
            <a:ext cx="3262313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本框 3">
            <a:extLst>
              <a:ext uri="{FF2B5EF4-FFF2-40B4-BE49-F238E27FC236}">
                <a16:creationId xmlns:a16="http://schemas.microsoft.com/office/drawing/2014/main" id="{148922C7-CDC8-4E09-B5E8-31214AE5B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583" y="2201097"/>
            <a:ext cx="326231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Helvetica" panose="020B0604020202020204" pitchFamily="34" charset="0"/>
              </a:rPr>
              <a:t>第一步：将图像中的文字区域定位出来</a:t>
            </a:r>
          </a:p>
        </p:txBody>
      </p:sp>
      <p:sp>
        <p:nvSpPr>
          <p:cNvPr id="33797" name="文本框 7">
            <a:extLst>
              <a:ext uri="{FF2B5EF4-FFF2-40B4-BE49-F238E27FC236}">
                <a16:creationId xmlns:a16="http://schemas.microsoft.com/office/drawing/2014/main" id="{58B11E60-EF48-4730-BDD9-864D90FD2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381" y="2936140"/>
            <a:ext cx="2299025" cy="282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400" dirty="0" err="1"/>
              <a:t>Gt.Yarmouth</a:t>
            </a:r>
            <a:endParaRPr lang="en-US" altLang="zh-CN" sz="2400" dirty="0"/>
          </a:p>
          <a:p>
            <a:pPr>
              <a:lnSpc>
                <a:spcPct val="125000"/>
              </a:lnSpc>
            </a:pPr>
            <a:r>
              <a:rPr lang="en-US" altLang="zh-CN" sz="2400" dirty="0"/>
              <a:t>Ipswich</a:t>
            </a:r>
          </a:p>
          <a:p>
            <a:pPr>
              <a:lnSpc>
                <a:spcPct val="125000"/>
              </a:lnSpc>
            </a:pPr>
            <a:r>
              <a:rPr lang="en-US" altLang="zh-CN" sz="2400" dirty="0"/>
              <a:t>(A 12)</a:t>
            </a:r>
          </a:p>
          <a:p>
            <a:pPr>
              <a:lnSpc>
                <a:spcPct val="125000"/>
              </a:lnSpc>
            </a:pPr>
            <a:r>
              <a:rPr lang="en-US" altLang="zh-CN" sz="2400" dirty="0"/>
              <a:t>Harwich</a:t>
            </a:r>
          </a:p>
          <a:p>
            <a:pPr>
              <a:lnSpc>
                <a:spcPct val="125000"/>
              </a:lnSpc>
            </a:pPr>
            <a:r>
              <a:rPr lang="en-US" altLang="zh-CN" sz="2400" dirty="0"/>
              <a:t>(A 120)</a:t>
            </a:r>
          </a:p>
          <a:p>
            <a:pPr>
              <a:lnSpc>
                <a:spcPct val="125000"/>
              </a:lnSpc>
            </a:pPr>
            <a:r>
              <a:rPr lang="en-US" altLang="zh-CN" sz="2400" dirty="0" err="1"/>
              <a:t>Clacton</a:t>
            </a:r>
            <a:r>
              <a:rPr lang="en-US" altLang="zh-CN" sz="2400" dirty="0"/>
              <a:t> A133</a:t>
            </a:r>
            <a:endParaRPr lang="zh-CN" altLang="en-US" sz="240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80B1AA8-69EF-4C01-88F1-2769D2A7B84A}"/>
              </a:ext>
            </a:extLst>
          </p:cNvPr>
          <p:cNvSpPr/>
          <p:nvPr/>
        </p:nvSpPr>
        <p:spPr>
          <a:xfrm>
            <a:off x="4038383" y="4095660"/>
            <a:ext cx="593725" cy="330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3799" name="组合 16">
            <a:extLst>
              <a:ext uri="{FF2B5EF4-FFF2-40B4-BE49-F238E27FC236}">
                <a16:creationId xmlns:a16="http://schemas.microsoft.com/office/drawing/2014/main" id="{FD1BCCE5-234F-42DA-8AFD-3EABBEA12BF7}"/>
              </a:ext>
            </a:extLst>
          </p:cNvPr>
          <p:cNvGrpSpPr>
            <a:grpSpLocks/>
          </p:cNvGrpSpPr>
          <p:nvPr/>
        </p:nvGrpSpPr>
        <p:grpSpPr bwMode="auto">
          <a:xfrm>
            <a:off x="4813083" y="3000285"/>
            <a:ext cx="3394075" cy="2825750"/>
            <a:chOff x="4435948" y="2125368"/>
            <a:chExt cx="3393989" cy="2825578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3BFBB04-EA79-441F-A7AB-FA9D8C385A4E}"/>
                </a:ext>
              </a:extLst>
            </p:cNvPr>
            <p:cNvSpPr/>
            <p:nvPr/>
          </p:nvSpPr>
          <p:spPr>
            <a:xfrm>
              <a:off x="4435948" y="2125368"/>
              <a:ext cx="3393989" cy="282557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3807" name="图片 4">
              <a:extLst>
                <a:ext uri="{FF2B5EF4-FFF2-40B4-BE49-F238E27FC236}">
                  <a16:creationId xmlns:a16="http://schemas.microsoft.com/office/drawing/2014/main" id="{EFC46566-6E91-4F90-B280-0998F50EA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" t="4675" r="-719" b="13200"/>
            <a:stretch>
              <a:fillRect/>
            </a:stretch>
          </p:blipFill>
          <p:spPr bwMode="auto">
            <a:xfrm>
              <a:off x="4709340" y="2313739"/>
              <a:ext cx="2295525" cy="289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8" name="图片 5">
              <a:extLst>
                <a:ext uri="{FF2B5EF4-FFF2-40B4-BE49-F238E27FC236}">
                  <a16:creationId xmlns:a16="http://schemas.microsoft.com/office/drawing/2014/main" id="{3BA619BA-DAF9-4B86-902B-C518C418E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825" y="2733305"/>
              <a:ext cx="14668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9" name="图片 6">
              <a:extLst>
                <a:ext uri="{FF2B5EF4-FFF2-40B4-BE49-F238E27FC236}">
                  <a16:creationId xmlns:a16="http://schemas.microsoft.com/office/drawing/2014/main" id="{7CC3AF2E-DBBB-4937-B23B-F7BB4D5E2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340" y="4415320"/>
              <a:ext cx="2915057" cy="362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00" name="文本框 13">
            <a:extLst>
              <a:ext uri="{FF2B5EF4-FFF2-40B4-BE49-F238E27FC236}">
                <a16:creationId xmlns:a16="http://schemas.microsoft.com/office/drawing/2014/main" id="{F70E83A0-4F9A-4681-ACE4-975EA0964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508" y="2163167"/>
            <a:ext cx="275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第二步：文字区域识别</a:t>
            </a:r>
          </a:p>
        </p:txBody>
      </p:sp>
      <p:sp>
        <p:nvSpPr>
          <p:cNvPr id="33801" name="文本框 14">
            <a:extLst>
              <a:ext uri="{FF2B5EF4-FFF2-40B4-BE49-F238E27FC236}">
                <a16:creationId xmlns:a16="http://schemas.microsoft.com/office/drawing/2014/main" id="{A899CCC7-BCD2-405A-B082-EE18D907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563" y="2157169"/>
            <a:ext cx="2760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第三步：结构化输出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DDEBFC45-2ECB-429D-9BDC-260ED79C31DB}"/>
              </a:ext>
            </a:extLst>
          </p:cNvPr>
          <p:cNvSpPr/>
          <p:nvPr/>
        </p:nvSpPr>
        <p:spPr>
          <a:xfrm>
            <a:off x="8401838" y="4095660"/>
            <a:ext cx="593725" cy="330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3803" name="图片 17">
            <a:extLst>
              <a:ext uri="{FF2B5EF4-FFF2-40B4-BE49-F238E27FC236}">
                <a16:creationId xmlns:a16="http://schemas.microsoft.com/office/drawing/2014/main" id="{6CFC6CC4-3E69-4B16-BFDE-37A29C10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27164" r="50467" b="59224"/>
          <a:stretch>
            <a:fillRect/>
          </a:stretch>
        </p:blipFill>
        <p:spPr bwMode="auto">
          <a:xfrm>
            <a:off x="5130583" y="4062322"/>
            <a:ext cx="10048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图片 18">
            <a:extLst>
              <a:ext uri="{FF2B5EF4-FFF2-40B4-BE49-F238E27FC236}">
                <a16:creationId xmlns:a16="http://schemas.microsoft.com/office/drawing/2014/main" id="{F7ED483B-FD76-4AE7-8226-D11712BB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t="45235" r="36157" b="40630"/>
          <a:stretch>
            <a:fillRect/>
          </a:stretch>
        </p:blipFill>
        <p:spPr bwMode="auto">
          <a:xfrm>
            <a:off x="5144870" y="4470310"/>
            <a:ext cx="1489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图片 20">
            <a:extLst>
              <a:ext uri="{FF2B5EF4-FFF2-40B4-BE49-F238E27FC236}">
                <a16:creationId xmlns:a16="http://schemas.microsoft.com/office/drawing/2014/main" id="{241D2736-43FB-47A6-BB64-1FF0BEAA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0" t="61304" r="43236" b="19466"/>
          <a:stretch>
            <a:fillRect/>
          </a:stretch>
        </p:blipFill>
        <p:spPr bwMode="auto">
          <a:xfrm>
            <a:off x="5130583" y="4827497"/>
            <a:ext cx="1216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F169E65-9372-4A0E-9447-FF28D13C912C}"/>
              </a:ext>
            </a:extLst>
          </p:cNvPr>
          <p:cNvSpPr txBox="1"/>
          <p:nvPr/>
        </p:nvSpPr>
        <p:spPr>
          <a:xfrm>
            <a:off x="580696" y="149544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用于固定版式，从固定的区域抠取文字</a:t>
            </a:r>
          </a:p>
        </p:txBody>
      </p:sp>
    </p:spTree>
  </p:cSld>
  <p:clrMapOvr>
    <a:masterClrMapping/>
  </p:clrMapOvr>
  <p:transition advTm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CC21E2D-2261-4405-9F2E-9EB525FB5344}"/>
              </a:ext>
            </a:extLst>
          </p:cNvPr>
          <p:cNvSpPr/>
          <p:nvPr/>
        </p:nvSpPr>
        <p:spPr>
          <a:xfrm>
            <a:off x="1165059" y="456925"/>
            <a:ext cx="2805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TTGBMedium"/>
              </a:rPr>
              <a:t>OCR</a:t>
            </a:r>
            <a:r>
              <a:rPr lang="zh-CN" altLang="en-US" sz="2400" b="1" dirty="0">
                <a:latin typeface="TTTGBMedium"/>
              </a:rPr>
              <a:t>产品</a:t>
            </a:r>
            <a:r>
              <a:rPr lang="en-US" altLang="zh-CN" sz="2400" b="1" dirty="0">
                <a:latin typeface="TTTGBMedium"/>
              </a:rPr>
              <a:t>demo</a:t>
            </a:r>
            <a:endParaRPr lang="zh-CN" altLang="en-US" sz="2400" b="1" dirty="0">
              <a:latin typeface="TTTGB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4EF331-1BD4-475C-894D-84D261D3ED06}"/>
              </a:ext>
            </a:extLst>
          </p:cNvPr>
          <p:cNvSpPr txBox="1"/>
          <p:nvPr/>
        </p:nvSpPr>
        <p:spPr>
          <a:xfrm>
            <a:off x="1082566" y="1828799"/>
            <a:ext cx="934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腾讯云</a:t>
            </a:r>
            <a:r>
              <a:rPr lang="en-US" altLang="zh-CN" dirty="0"/>
              <a:t>Demo</a:t>
            </a:r>
            <a:r>
              <a:rPr lang="zh-CN" altLang="en-US" dirty="0"/>
              <a:t>体验地址：</a:t>
            </a:r>
            <a:r>
              <a:rPr lang="en-US" altLang="zh-CN" dirty="0"/>
              <a:t> https://cloud.tencent.com/act/event/ocrdemo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A612A6-5A27-4C06-8508-39C1ECEB6E05}"/>
              </a:ext>
            </a:extLst>
          </p:cNvPr>
          <p:cNvSpPr txBox="1"/>
          <p:nvPr/>
        </p:nvSpPr>
        <p:spPr>
          <a:xfrm>
            <a:off x="1082566" y="2942528"/>
            <a:ext cx="934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优图开放平台体验地址：</a:t>
            </a:r>
            <a:r>
              <a:rPr lang="en-US" altLang="zh-CN" dirty="0"/>
              <a:t> https://open.youtu.qq.com/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3BE395-F3B6-45A7-8754-5BA3FED4563F}"/>
              </a:ext>
            </a:extLst>
          </p:cNvPr>
          <p:cNvSpPr txBox="1"/>
          <p:nvPr/>
        </p:nvSpPr>
        <p:spPr>
          <a:xfrm>
            <a:off x="1082566" y="4380330"/>
            <a:ext cx="224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小程序体验二维码：</a:t>
            </a:r>
          </a:p>
        </p:txBody>
      </p:sp>
      <p:pic>
        <p:nvPicPr>
          <p:cNvPr id="6" name="图片 3" descr="微信图片_20180402141907">
            <a:extLst>
              <a:ext uri="{FF2B5EF4-FFF2-40B4-BE49-F238E27FC236}">
                <a16:creationId xmlns:a16="http://schemas.microsoft.com/office/drawing/2014/main" id="{018FD0D8-1ECF-416F-B2D7-42CA9C22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995" y="3755477"/>
            <a:ext cx="1988371" cy="198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2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93">
            <a:extLst>
              <a:ext uri="{FF2B5EF4-FFF2-40B4-BE49-F238E27FC236}">
                <a16:creationId xmlns:a16="http://schemas.microsoft.com/office/drawing/2014/main" id="{DA4B9CB1-21CB-45C6-BDC0-61C35B5EA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90" y="488362"/>
            <a:ext cx="11212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基本技术原理 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—— 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结构化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endParaRPr lang="zh-CN" altLang="en-US" sz="2400" b="1" dirty="0">
              <a:latin typeface="TTTGB Medium" pitchFamily="34" charset="-122"/>
              <a:ea typeface="TTTGB Medium" pitchFamily="34" charset="-122"/>
            </a:endParaRPr>
          </a:p>
        </p:txBody>
      </p:sp>
      <p:sp>
        <p:nvSpPr>
          <p:cNvPr id="34819" name="文本框 3">
            <a:extLst>
              <a:ext uri="{FF2B5EF4-FFF2-40B4-BE49-F238E27FC236}">
                <a16:creationId xmlns:a16="http://schemas.microsoft.com/office/drawing/2014/main" id="{EF8FCC6E-2FA6-4B6D-A5BD-2FFF622D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96" y="2346039"/>
            <a:ext cx="32623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ym typeface="Helvetica" panose="020B0604020202020204" pitchFamily="34" charset="0"/>
              </a:rPr>
              <a:t>第一步：将图像中的模板区域及关键字段定位出来</a:t>
            </a:r>
          </a:p>
        </p:txBody>
      </p:sp>
      <p:grpSp>
        <p:nvGrpSpPr>
          <p:cNvPr id="34820" name="组合 26">
            <a:extLst>
              <a:ext uri="{FF2B5EF4-FFF2-40B4-BE49-F238E27FC236}">
                <a16:creationId xmlns:a16="http://schemas.microsoft.com/office/drawing/2014/main" id="{27876F90-A38A-4235-AA91-69AD55AB5979}"/>
              </a:ext>
            </a:extLst>
          </p:cNvPr>
          <p:cNvGrpSpPr>
            <a:grpSpLocks/>
          </p:cNvGrpSpPr>
          <p:nvPr/>
        </p:nvGrpSpPr>
        <p:grpSpPr bwMode="auto">
          <a:xfrm>
            <a:off x="4553005" y="3101020"/>
            <a:ext cx="3394075" cy="2825750"/>
            <a:chOff x="4018712" y="1683532"/>
            <a:chExt cx="3393989" cy="2825578"/>
          </a:xfrm>
        </p:grpSpPr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670603EB-3E6E-436B-B7A2-FE0F182522A9}"/>
                </a:ext>
              </a:extLst>
            </p:cNvPr>
            <p:cNvSpPr/>
            <p:nvPr/>
          </p:nvSpPr>
          <p:spPr>
            <a:xfrm>
              <a:off x="4018712" y="1683532"/>
              <a:ext cx="3393989" cy="282557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4828" name="图片 12">
              <a:extLst>
                <a:ext uri="{FF2B5EF4-FFF2-40B4-BE49-F238E27FC236}">
                  <a16:creationId xmlns:a16="http://schemas.microsoft.com/office/drawing/2014/main" id="{D22DCC9A-31F3-49C6-BB8F-859496384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437" y="2595703"/>
              <a:ext cx="1419225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9" name="图片 13">
              <a:extLst>
                <a:ext uri="{FF2B5EF4-FFF2-40B4-BE49-F238E27FC236}">
                  <a16:creationId xmlns:a16="http://schemas.microsoft.com/office/drawing/2014/main" id="{6348A885-1ED3-49CF-845D-6C8A47BF8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437" y="3820109"/>
              <a:ext cx="11049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0" name="图片 15">
              <a:extLst>
                <a:ext uri="{FF2B5EF4-FFF2-40B4-BE49-F238E27FC236}">
                  <a16:creationId xmlns:a16="http://schemas.microsoft.com/office/drawing/2014/main" id="{A634B4B3-D52A-482F-86B9-72E24B0D5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036" y="1913263"/>
              <a:ext cx="1943101" cy="517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1" name="图片 16">
              <a:extLst>
                <a:ext uri="{FF2B5EF4-FFF2-40B4-BE49-F238E27FC236}">
                  <a16:creationId xmlns:a16="http://schemas.microsoft.com/office/drawing/2014/main" id="{5F391968-4EA4-468B-8265-07380E82D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108"/>
            <a:stretch>
              <a:fillRect/>
            </a:stretch>
          </p:blipFill>
          <p:spPr bwMode="auto">
            <a:xfrm>
              <a:off x="4307036" y="3281466"/>
              <a:ext cx="2612602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1" name="文本框 22">
            <a:extLst>
              <a:ext uri="{FF2B5EF4-FFF2-40B4-BE49-F238E27FC236}">
                <a16:creationId xmlns:a16="http://schemas.microsoft.com/office/drawing/2014/main" id="{42992F8A-C990-4D66-A6FC-8889F9D9C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4692" y="3221233"/>
            <a:ext cx="285115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出生日期：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身份证号码：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2" name="文本框 23">
            <a:extLst>
              <a:ext uri="{FF2B5EF4-FFF2-40B4-BE49-F238E27FC236}">
                <a16:creationId xmlns:a16="http://schemas.microsoft.com/office/drawing/2014/main" id="{B019E1AB-A5CC-422C-9520-A047DF4A5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67" y="2346957"/>
            <a:ext cx="32639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ym typeface="Helvetica" panose="020B0604020202020204" pitchFamily="34" charset="0"/>
              </a:rPr>
              <a:t>第二步：识别关键字段图片中字符</a:t>
            </a:r>
          </a:p>
        </p:txBody>
      </p:sp>
      <p:sp>
        <p:nvSpPr>
          <p:cNvPr id="34823" name="文本框 24">
            <a:extLst>
              <a:ext uri="{FF2B5EF4-FFF2-40B4-BE49-F238E27FC236}">
                <a16:creationId xmlns:a16="http://schemas.microsoft.com/office/drawing/2014/main" id="{2B43F1EC-8D7A-457A-8FB7-7ABE21CF0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530" y="2346039"/>
            <a:ext cx="3262312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ym typeface="Helvetica" panose="020B0604020202020204" pitchFamily="34" charset="0"/>
              </a:rPr>
              <a:t>第三步：结构化输出</a:t>
            </a:r>
          </a:p>
        </p:txBody>
      </p:sp>
      <p:pic>
        <p:nvPicPr>
          <p:cNvPr id="34824" name="图片 25">
            <a:extLst>
              <a:ext uri="{FF2B5EF4-FFF2-40B4-BE49-F238E27FC236}">
                <a16:creationId xmlns:a16="http://schemas.microsoft.com/office/drawing/2014/main" id="{8D561A84-B639-442A-974A-D001532FF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2" y="3329620"/>
            <a:ext cx="2874963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80FAD4E7-FC75-4514-BFCF-4F21A362CC0E}"/>
              </a:ext>
            </a:extLst>
          </p:cNvPr>
          <p:cNvSpPr/>
          <p:nvPr/>
        </p:nvSpPr>
        <p:spPr>
          <a:xfrm>
            <a:off x="3757667" y="4250370"/>
            <a:ext cx="538163" cy="27146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71EF8098-3517-4BF8-A2BD-00792D8463BE}"/>
              </a:ext>
            </a:extLst>
          </p:cNvPr>
          <p:cNvSpPr/>
          <p:nvPr/>
        </p:nvSpPr>
        <p:spPr>
          <a:xfrm>
            <a:off x="8215367" y="3978907"/>
            <a:ext cx="538163" cy="271463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D72EF3-E252-4057-A18B-76B2B02BFB3B}"/>
              </a:ext>
            </a:extLst>
          </p:cNvPr>
          <p:cNvSpPr txBox="1"/>
          <p:nvPr/>
        </p:nvSpPr>
        <p:spPr>
          <a:xfrm>
            <a:off x="580696" y="149544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用于固定版式，从固定的区域抠取文字</a:t>
            </a:r>
          </a:p>
        </p:txBody>
      </p:sp>
    </p:spTree>
    <p:extLst>
      <p:ext uri="{BB962C8B-B14F-4D97-AF65-F5344CB8AC3E}">
        <p14:creationId xmlns:p14="http://schemas.microsoft.com/office/powerpoint/2010/main" val="1991455487"/>
      </p:ext>
    </p:extLst>
  </p:cSld>
  <p:clrMapOvr>
    <a:masterClrMapping/>
  </p:clrMapOvr>
  <p:transition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>
            <a:extLst>
              <a:ext uri="{FF2B5EF4-FFF2-40B4-BE49-F238E27FC236}">
                <a16:creationId xmlns:a16="http://schemas.microsoft.com/office/drawing/2014/main" id="{A7317FC0-2708-4490-8C95-FF217F03F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688" y="483394"/>
            <a:ext cx="3012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腾讯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技术的优势</a:t>
            </a:r>
          </a:p>
        </p:txBody>
      </p:sp>
      <p:sp>
        <p:nvSpPr>
          <p:cNvPr id="36867" name="矩形 2">
            <a:extLst>
              <a:ext uri="{FF2B5EF4-FFF2-40B4-BE49-F238E27FC236}">
                <a16:creationId xmlns:a16="http://schemas.microsoft.com/office/drawing/2014/main" id="{64DA909F-EACE-4612-BA15-20D7C38CF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103" y="1341646"/>
            <a:ext cx="4812143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两项国际排名第一：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ICDAR 2015 “Focused Scene Text” 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场景文字识别任务中，腾讯的优图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识别取得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排名第一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的佳绩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ICDAR 2015“Robust Reading Competition”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的自然场景文本检测项目中，取得了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排名第一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的佳绩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017F7-FBF1-4D70-969E-30D31ABA9D56}"/>
              </a:ext>
            </a:extLst>
          </p:cNvPr>
          <p:cNvSpPr/>
          <p:nvPr/>
        </p:nvSpPr>
        <p:spPr>
          <a:xfrm>
            <a:off x="366598" y="3656013"/>
            <a:ext cx="4652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ICDAR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即国际文档分析与识别大会（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International Conference on Document Analysis and Recognition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），是国际模式识别协会（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IAPR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）举办的文档分析与识别、模式识别领域世界上最权威的国际学术会议之一，每两年举办一次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/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/>
            </a:pP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6869" name="图片 4">
            <a:extLst>
              <a:ext uri="{FF2B5EF4-FFF2-40B4-BE49-F238E27FC236}">
                <a16:creationId xmlns:a16="http://schemas.microsoft.com/office/drawing/2014/main" id="{6BC63E24-C0B7-46F1-AEF4-F113C02B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52" y="1157562"/>
            <a:ext cx="4956272" cy="129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矩形 6">
            <a:extLst>
              <a:ext uri="{FF2B5EF4-FFF2-40B4-BE49-F238E27FC236}">
                <a16:creationId xmlns:a16="http://schemas.microsoft.com/office/drawing/2014/main" id="{A88A1FBB-8EA8-4F1B-A90B-1655671A5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330" y="2542224"/>
            <a:ext cx="5263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ICDAR 2015 Focused Scene Text 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文本识别比赛排名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C56A9E-0ED5-4BBD-A023-26F88D44B4E1}"/>
              </a:ext>
            </a:extLst>
          </p:cNvPr>
          <p:cNvSpPr/>
          <p:nvPr/>
        </p:nvSpPr>
        <p:spPr>
          <a:xfrm>
            <a:off x="5308826" y="1069275"/>
            <a:ext cx="6504895" cy="51818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pic>
        <p:nvPicPr>
          <p:cNvPr id="36873" name="图片 8">
            <a:extLst>
              <a:ext uri="{FF2B5EF4-FFF2-40B4-BE49-F238E27FC236}">
                <a16:creationId xmlns:a16="http://schemas.microsoft.com/office/drawing/2014/main" id="{E5DC5742-C302-4077-AC35-CF3203BA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075" y="3008051"/>
            <a:ext cx="3570506" cy="95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图片 9">
            <a:extLst>
              <a:ext uri="{FF2B5EF4-FFF2-40B4-BE49-F238E27FC236}">
                <a16:creationId xmlns:a16="http://schemas.microsoft.com/office/drawing/2014/main" id="{CA2E2A1B-E432-484B-A881-2661C631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82" y="4534027"/>
            <a:ext cx="6137468" cy="135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7" name="矩形 12">
            <a:extLst>
              <a:ext uri="{FF2B5EF4-FFF2-40B4-BE49-F238E27FC236}">
                <a16:creationId xmlns:a16="http://schemas.microsoft.com/office/drawing/2014/main" id="{6E6EA76B-C993-4AC7-B3A5-3E8EB717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27" y="4061711"/>
            <a:ext cx="46587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hr-HR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ICDAR 2015 Born Digital Images</a:t>
            </a:r>
            <a:r>
              <a:rPr lang="zh-CN" altLang="hr-HR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文本检测比赛排名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8" name="矩形 13">
            <a:extLst>
              <a:ext uri="{FF2B5EF4-FFF2-40B4-BE49-F238E27FC236}">
                <a16:creationId xmlns:a16="http://schemas.microsoft.com/office/drawing/2014/main" id="{E5D24C81-BE64-4113-A20F-ABA3A431C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950" y="5974102"/>
            <a:ext cx="56487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hr-HR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ICDAR 2015 Born Digital Images</a:t>
            </a:r>
            <a:r>
              <a:rPr lang="zh-CN" altLang="hr-HR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文本识别比赛排名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线连接符 25">
            <a:extLst>
              <a:ext uri="{FF2B5EF4-FFF2-40B4-BE49-F238E27FC236}">
                <a16:creationId xmlns:a16="http://schemas.microsoft.com/office/drawing/2014/main" id="{8534D085-3C06-4E2A-8187-0435C306B0E2}"/>
              </a:ext>
            </a:extLst>
          </p:cNvPr>
          <p:cNvCxnSpPr>
            <a:cxnSpLocks/>
          </p:cNvCxnSpPr>
          <p:nvPr/>
        </p:nvCxnSpPr>
        <p:spPr>
          <a:xfrm>
            <a:off x="5425620" y="2928237"/>
            <a:ext cx="624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26">
            <a:extLst>
              <a:ext uri="{FF2B5EF4-FFF2-40B4-BE49-F238E27FC236}">
                <a16:creationId xmlns:a16="http://schemas.microsoft.com/office/drawing/2014/main" id="{6AF6DA27-1F9A-4BD7-9E5C-AECC9B70E457}"/>
              </a:ext>
            </a:extLst>
          </p:cNvPr>
          <p:cNvCxnSpPr>
            <a:cxnSpLocks/>
          </p:cNvCxnSpPr>
          <p:nvPr/>
        </p:nvCxnSpPr>
        <p:spPr>
          <a:xfrm>
            <a:off x="5440589" y="4406200"/>
            <a:ext cx="6244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8A3B834-F273-47AB-B0D5-08FEF3550E05}"/>
              </a:ext>
            </a:extLst>
          </p:cNvPr>
          <p:cNvSpPr/>
          <p:nvPr/>
        </p:nvSpPr>
        <p:spPr>
          <a:xfrm>
            <a:off x="368072" y="555369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050" b="1" dirty="0">
                <a:latin typeface="Microsoft YaHei" charset="-122"/>
                <a:ea typeface="Microsoft YaHei" charset="-122"/>
                <a:cs typeface="Microsoft YaHei" charset="-122"/>
              </a:rPr>
              <a:t>数据来源：</a:t>
            </a:r>
            <a:endParaRPr lang="en-US" altLang="zh-CN" sz="105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  <a:defRPr/>
            </a:pPr>
            <a:r>
              <a:rPr lang="en-US" altLang="zh-CN" sz="105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http://rrc.cvc.uab.es/?ch=1&amp;com=evaluation&amp;task=1&amp;gtv=1</a:t>
            </a:r>
            <a:endParaRPr lang="en-US" altLang="zh-CN" sz="105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  <a:defRPr/>
            </a:pPr>
            <a:r>
              <a:rPr lang="en-US" altLang="zh-CN" sz="105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http://rrc.cvc.uab.es/?ch=1&amp;com=evaluation&amp;task=3</a:t>
            </a:r>
            <a:endParaRPr lang="en-US" altLang="zh-CN" sz="105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  <a:defRPr/>
            </a:pPr>
            <a:r>
              <a:rPr lang="en-US" altLang="zh-CN" sz="105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http://rrc.cvc.uab.es/?ch=2&amp;com=evaluation&amp;task=3</a:t>
            </a:r>
            <a:endParaRPr lang="en-US" altLang="zh-CN" sz="1050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68936F-1F69-42B1-A82D-B96C7F65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688" y="483394"/>
            <a:ext cx="54986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算法的评估指标</a:t>
            </a:r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—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准确率及召回率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E047AF-9F74-40A2-8686-18EC8A831B85}"/>
              </a:ext>
            </a:extLst>
          </p:cNvPr>
          <p:cNvSpPr/>
          <p:nvPr/>
        </p:nvSpPr>
        <p:spPr>
          <a:xfrm>
            <a:off x="824937" y="1224194"/>
            <a:ext cx="10542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模型的测试方法为比较图片中识别字符与标注的字符是否一致。</a:t>
            </a:r>
          </a:p>
        </p:txBody>
      </p:sp>
      <p:pic>
        <p:nvPicPr>
          <p:cNvPr id="1026" name="Picture 2" descr="http://image.woshipm.com/wp-files/2019/06/tdwS6qYm129Yd2xbak6B.png!v.jpg">
            <a:extLst>
              <a:ext uri="{FF2B5EF4-FFF2-40B4-BE49-F238E27FC236}">
                <a16:creationId xmlns:a16="http://schemas.microsoft.com/office/drawing/2014/main" id="{07E72321-3A50-4865-9CAA-7A52A0A02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2"/>
          <a:stretch/>
        </p:blipFill>
        <p:spPr bwMode="auto">
          <a:xfrm>
            <a:off x="824937" y="1903439"/>
            <a:ext cx="6021178" cy="41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6630B1-B058-4DC4-A71B-5643622C9C9F}"/>
              </a:ext>
            </a:extLst>
          </p:cNvPr>
          <p:cNvSpPr/>
          <p:nvPr/>
        </p:nvSpPr>
        <p:spPr>
          <a:xfrm>
            <a:off x="7219508" y="4335801"/>
            <a:ext cx="3960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PingFang SC"/>
              </a:rPr>
              <a:t>通过公式计算字符识别的精准率、召回率、</a:t>
            </a:r>
            <a:r>
              <a:rPr lang="en-US" altLang="zh-CN" dirty="0">
                <a:latin typeface="PingFang SC"/>
              </a:rPr>
              <a:t>F1</a:t>
            </a:r>
            <a:r>
              <a:rPr lang="zh-CN" altLang="en-US" dirty="0">
                <a:latin typeface="PingFang SC"/>
              </a:rPr>
              <a:t>值：</a:t>
            </a:r>
            <a:endParaRPr lang="en-US" altLang="zh-CN" dirty="0">
              <a:latin typeface="PingFang SC"/>
            </a:endParaRPr>
          </a:p>
          <a:p>
            <a:endParaRPr lang="zh-CN" altLang="en-US" dirty="0">
              <a:latin typeface="PingFang SC"/>
            </a:endParaRPr>
          </a:p>
          <a:p>
            <a:r>
              <a:rPr lang="zh-CN" altLang="en-US" dirty="0">
                <a:latin typeface="PingFang SC"/>
              </a:rPr>
              <a:t>精准率：</a:t>
            </a:r>
            <a:r>
              <a:rPr lang="en-US" altLang="zh-CN" dirty="0">
                <a:latin typeface="PingFang SC"/>
              </a:rPr>
              <a:t>30/(30+8)=0.79</a:t>
            </a:r>
          </a:p>
          <a:p>
            <a:r>
              <a:rPr lang="zh-CN" altLang="en-US" dirty="0">
                <a:latin typeface="PingFang SC"/>
              </a:rPr>
              <a:t>召回率：</a:t>
            </a:r>
            <a:r>
              <a:rPr lang="en-US" altLang="zh-CN" dirty="0">
                <a:latin typeface="PingFang SC"/>
              </a:rPr>
              <a:t>30/(30+5)=0.86</a:t>
            </a:r>
            <a:endParaRPr lang="en-US" altLang="zh-CN" b="0" i="0" dirty="0">
              <a:effectLst/>
              <a:latin typeface="PingFang SC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5C8A99-C6FF-4FDB-B606-A7588F0A92CB}"/>
              </a:ext>
            </a:extLst>
          </p:cNvPr>
          <p:cNvSpPr/>
          <p:nvPr/>
        </p:nvSpPr>
        <p:spPr>
          <a:xfrm>
            <a:off x="7219508" y="2197655"/>
            <a:ext cx="40395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举例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识别</a:t>
            </a:r>
            <a:r>
              <a:rPr lang="en-US" altLang="zh-CN" dirty="0"/>
              <a:t>100</a:t>
            </a:r>
            <a:r>
              <a:rPr lang="zh-CN" altLang="en-US" dirty="0"/>
              <a:t>个字符</a:t>
            </a:r>
            <a:r>
              <a:rPr lang="en-US" altLang="zh-CN" dirty="0"/>
              <a:t>,</a:t>
            </a:r>
            <a:r>
              <a:rPr lang="zh-CN" altLang="en-US" dirty="0"/>
              <a:t>标注是“</a:t>
            </a:r>
            <a:r>
              <a:rPr lang="en-US" altLang="zh-CN" dirty="0"/>
              <a:t>A”</a:t>
            </a:r>
            <a:r>
              <a:rPr lang="zh-CN" altLang="en-US" dirty="0"/>
              <a:t>识别为“</a:t>
            </a:r>
            <a:r>
              <a:rPr lang="en-US" altLang="zh-CN" dirty="0"/>
              <a:t>A”</a:t>
            </a:r>
            <a:r>
              <a:rPr lang="zh-CN" altLang="en-US" dirty="0"/>
              <a:t>的情况有</a:t>
            </a:r>
            <a:r>
              <a:rPr lang="en-US" altLang="zh-CN" dirty="0"/>
              <a:t>30</a:t>
            </a:r>
            <a:r>
              <a:rPr lang="zh-CN" altLang="en-US" dirty="0"/>
              <a:t>次，标注是“</a:t>
            </a:r>
            <a:r>
              <a:rPr lang="en-US" altLang="zh-CN" dirty="0"/>
              <a:t>A”</a:t>
            </a:r>
            <a:r>
              <a:rPr lang="zh-CN" altLang="en-US" dirty="0"/>
              <a:t>没有识别为“</a:t>
            </a:r>
            <a:r>
              <a:rPr lang="en-US" altLang="zh-CN" dirty="0"/>
              <a:t>A”</a:t>
            </a:r>
            <a:r>
              <a:rPr lang="zh-CN" altLang="en-US" dirty="0"/>
              <a:t>的情况为</a:t>
            </a:r>
            <a:r>
              <a:rPr lang="en-US" altLang="zh-CN" dirty="0"/>
              <a:t>5</a:t>
            </a:r>
            <a:r>
              <a:rPr lang="zh-CN" altLang="en-US" dirty="0"/>
              <a:t>次，标注不是“</a:t>
            </a:r>
            <a:r>
              <a:rPr lang="en-US" altLang="zh-CN" dirty="0"/>
              <a:t>A”</a:t>
            </a:r>
            <a:r>
              <a:rPr lang="zh-CN" altLang="en-US" dirty="0"/>
              <a:t>被识别为“</a:t>
            </a:r>
            <a:r>
              <a:rPr lang="en-US" altLang="zh-CN" dirty="0"/>
              <a:t>A”</a:t>
            </a:r>
            <a:r>
              <a:rPr lang="zh-CN" altLang="en-US" dirty="0"/>
              <a:t>的次数有</a:t>
            </a:r>
            <a:r>
              <a:rPr lang="en-US" altLang="zh-CN" dirty="0"/>
              <a:t>8</a:t>
            </a:r>
            <a:r>
              <a:rPr lang="zh-CN" altLang="en-US" dirty="0"/>
              <a:t>次。综上所述：</a:t>
            </a:r>
            <a:r>
              <a:rPr lang="en-US" altLang="zh-CN" dirty="0"/>
              <a:t>TP</a:t>
            </a:r>
            <a:r>
              <a:rPr lang="zh-CN" altLang="en-US" dirty="0"/>
              <a:t>为</a:t>
            </a:r>
            <a:r>
              <a:rPr lang="en-US" altLang="zh-CN" dirty="0"/>
              <a:t>30</a:t>
            </a:r>
            <a:r>
              <a:rPr lang="zh-CN" altLang="en-US" dirty="0"/>
              <a:t>次，</a:t>
            </a:r>
            <a:r>
              <a:rPr lang="en-US" altLang="zh-CN" dirty="0"/>
              <a:t>FN</a:t>
            </a:r>
            <a:r>
              <a:rPr lang="zh-CN" altLang="en-US" dirty="0"/>
              <a:t>为</a:t>
            </a:r>
            <a:r>
              <a:rPr lang="en-US" altLang="zh-CN" dirty="0"/>
              <a:t>5</a:t>
            </a:r>
            <a:r>
              <a:rPr lang="zh-CN" altLang="en-US" dirty="0"/>
              <a:t>次，</a:t>
            </a:r>
            <a:r>
              <a:rPr lang="en-US" altLang="zh-CN" dirty="0"/>
              <a:t>FP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次。</a:t>
            </a:r>
          </a:p>
        </p:txBody>
      </p:sp>
    </p:spTree>
    <p:extLst>
      <p:ext uri="{BB962C8B-B14F-4D97-AF65-F5344CB8AC3E}">
        <p14:creationId xmlns:p14="http://schemas.microsoft.com/office/powerpoint/2010/main" val="412205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78135D-7846-40C6-9400-650C387D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07" y="391622"/>
            <a:ext cx="2704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TTGB Medium" pitchFamily="34" charset="-122"/>
                <a:ea typeface="TTTGB Medium" pitchFamily="34" charset="-122"/>
              </a:rPr>
              <a:t>OCR</a:t>
            </a:r>
            <a:r>
              <a:rPr lang="zh-CN" altLang="en-US" sz="2400" b="1" dirty="0">
                <a:latin typeface="TTTGB Medium" pitchFamily="34" charset="-122"/>
                <a:ea typeface="TTTGB Medium" pitchFamily="34" charset="-122"/>
              </a:rPr>
              <a:t>技术相关产品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7D7E70-E0DB-4AFE-B021-DAD8C45896AA}"/>
              </a:ext>
            </a:extLst>
          </p:cNvPr>
          <p:cNvSpPr txBox="1"/>
          <p:nvPr/>
        </p:nvSpPr>
        <p:spPr>
          <a:xfrm>
            <a:off x="699977" y="1775764"/>
            <a:ext cx="1079204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上线地址</a:t>
            </a:r>
            <a:r>
              <a:rPr lang="zh-CN" altLang="en-US" sz="2000" dirty="0"/>
              <a:t>：</a:t>
            </a:r>
            <a:r>
              <a:rPr lang="en-US" altLang="zh-CN" sz="2000" dirty="0"/>
              <a:t>https://cloud.tencent.com/product/ocr</a:t>
            </a:r>
          </a:p>
          <a:p>
            <a:endParaRPr lang="en-US" altLang="zh-CN" sz="2400" dirty="0"/>
          </a:p>
          <a:p>
            <a:r>
              <a:rPr lang="zh-CN" altLang="en-US" sz="2000" b="1" dirty="0"/>
              <a:t>产品特点</a:t>
            </a:r>
            <a:r>
              <a:rPr lang="zh-CN" altLang="en-US" sz="2000" dirty="0"/>
              <a:t>：</a:t>
            </a:r>
            <a:r>
              <a:rPr lang="en-US" altLang="zh-CN" sz="2000" dirty="0"/>
              <a:t>PaaS</a:t>
            </a:r>
            <a:r>
              <a:rPr lang="zh-CN" altLang="en-US" sz="2000" dirty="0"/>
              <a:t>级</a:t>
            </a:r>
            <a:r>
              <a:rPr lang="en-US" altLang="zh-CN" sz="2000" dirty="0"/>
              <a:t>API</a:t>
            </a:r>
            <a:r>
              <a:rPr lang="zh-CN" altLang="en-US" sz="2000" dirty="0"/>
              <a:t>服务，提供通用印刷体、身份证、行驶证</a:t>
            </a:r>
            <a:r>
              <a:rPr lang="en-US" altLang="zh-CN" sz="2000" dirty="0"/>
              <a:t>\</a:t>
            </a:r>
            <a:r>
              <a:rPr lang="zh-CN" altLang="en-US" sz="2000" dirty="0"/>
              <a:t>驾驶证、营业执照、通用手写体、增值税发票等常用</a:t>
            </a:r>
            <a:r>
              <a:rPr lang="en-US" altLang="zh-CN" sz="2000" dirty="0"/>
              <a:t>OCR</a:t>
            </a:r>
            <a:r>
              <a:rPr lang="zh-CN" altLang="en-US" sz="2000" dirty="0"/>
              <a:t>服务。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000" b="1" dirty="0"/>
              <a:t>适用客户</a:t>
            </a:r>
            <a:r>
              <a:rPr lang="zh-CN" altLang="en-US" sz="2000" dirty="0"/>
              <a:t>：</a:t>
            </a:r>
            <a:r>
              <a:rPr lang="en-US" altLang="zh-CN" sz="2000" dirty="0"/>
              <a:t> To B(Builder)</a:t>
            </a:r>
            <a:r>
              <a:rPr lang="zh-CN" altLang="en-US" sz="2000" dirty="0"/>
              <a:t>，接受纯公有云服务，有较强开发能力，可自由组合调用云</a:t>
            </a:r>
            <a:r>
              <a:rPr lang="en-US" altLang="zh-CN" sz="2000" dirty="0"/>
              <a:t>API</a:t>
            </a:r>
            <a:r>
              <a:rPr lang="zh-CN" altLang="en-US" sz="2000" dirty="0"/>
              <a:t>满足其应用场景的客户，如泛互联网客户、集成商等。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000" b="1" dirty="0"/>
              <a:t>优势描述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算法准确率高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鲁棒性强，多场景适应性强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唯一一家有商用化的中文手写体识别能力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落地案例丰富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解决方案丰富</a:t>
            </a:r>
            <a:r>
              <a:rPr lang="en-US" altLang="zh-CN" sz="2000" dirty="0"/>
              <a:t>—</a:t>
            </a:r>
            <a:r>
              <a:rPr lang="zh-CN" altLang="en-US" sz="2000" dirty="0"/>
              <a:t>文字识别工具箱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BAD9C0-AA44-429D-8EDA-6C47D7835464}"/>
              </a:ext>
            </a:extLst>
          </p:cNvPr>
          <p:cNvSpPr/>
          <p:nvPr/>
        </p:nvSpPr>
        <p:spPr>
          <a:xfrm>
            <a:off x="699977" y="1178927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 OCR</a:t>
            </a:r>
            <a:r>
              <a:rPr lang="zh-CN" altLang="en-US" sz="2400" dirty="0"/>
              <a:t>云</a:t>
            </a:r>
            <a:r>
              <a:rPr lang="en-US" altLang="zh-CN" sz="2400" dirty="0"/>
              <a:t>API </a:t>
            </a:r>
          </a:p>
        </p:txBody>
      </p:sp>
    </p:spTree>
    <p:extLst>
      <p:ext uri="{BB962C8B-B14F-4D97-AF65-F5344CB8AC3E}">
        <p14:creationId xmlns:p14="http://schemas.microsoft.com/office/powerpoint/2010/main" val="245901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5502</Words>
  <Application>Microsoft Office PowerPoint</Application>
  <PresentationFormat>宽屏</PresentationFormat>
  <Paragraphs>976</Paragraphs>
  <Slides>50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Helvetica Light</vt:lpstr>
      <vt:lpstr>Lato Light</vt:lpstr>
      <vt:lpstr>Microsoft YaHei Light</vt:lpstr>
      <vt:lpstr>PingFang SC</vt:lpstr>
      <vt:lpstr>PingFang SC Semibold</vt:lpstr>
      <vt:lpstr>PingFangSC-Regular</vt:lpstr>
      <vt:lpstr>TTTGB Medium</vt:lpstr>
      <vt:lpstr>TTTGBMedium</vt:lpstr>
      <vt:lpstr>等线</vt:lpstr>
      <vt:lpstr>宋体</vt:lpstr>
      <vt:lpstr>微软雅黑</vt:lpstr>
      <vt:lpstr>微软雅黑</vt:lpstr>
      <vt:lpstr>Arial</vt:lpstr>
      <vt:lpstr>Calibri</vt:lpstr>
      <vt:lpstr>Calibri Light</vt:lpstr>
      <vt:lpstr>Helvetica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alanshen(沈荣轩)</dc:creator>
  <cp:lastModifiedBy>T143398</cp:lastModifiedBy>
  <cp:revision>204</cp:revision>
  <dcterms:created xsi:type="dcterms:W3CDTF">2015-05-05T08:02:14Z</dcterms:created>
  <dcterms:modified xsi:type="dcterms:W3CDTF">2019-07-18T07:17:37Z</dcterms:modified>
</cp:coreProperties>
</file>